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 id="2147483703" r:id="rId2"/>
  </p:sldMasterIdLst>
  <p:notesMasterIdLst>
    <p:notesMasterId r:id="rId81"/>
  </p:notesMasterIdLst>
  <p:sldIdLst>
    <p:sldId id="256" r:id="rId3"/>
    <p:sldId id="400" r:id="rId4"/>
    <p:sldId id="501" r:id="rId5"/>
    <p:sldId id="401" r:id="rId6"/>
    <p:sldId id="495" r:id="rId7"/>
    <p:sldId id="464" r:id="rId8"/>
    <p:sldId id="496" r:id="rId9"/>
    <p:sldId id="448" r:id="rId10"/>
    <p:sldId id="402" r:id="rId11"/>
    <p:sldId id="472" r:id="rId12"/>
    <p:sldId id="502" r:id="rId13"/>
    <p:sldId id="257" r:id="rId14"/>
    <p:sldId id="447" r:id="rId15"/>
    <p:sldId id="450" r:id="rId16"/>
    <p:sldId id="497" r:id="rId17"/>
    <p:sldId id="498" r:id="rId18"/>
    <p:sldId id="509" r:id="rId19"/>
    <p:sldId id="398" r:id="rId20"/>
    <p:sldId id="399" r:id="rId21"/>
    <p:sldId id="261" r:id="rId22"/>
    <p:sldId id="473" r:id="rId23"/>
    <p:sldId id="474" r:id="rId24"/>
    <p:sldId id="475" r:id="rId25"/>
    <p:sldId id="476" r:id="rId26"/>
    <p:sldId id="280" r:id="rId27"/>
    <p:sldId id="503" r:id="rId28"/>
    <p:sldId id="387" r:id="rId29"/>
    <p:sldId id="389" r:id="rId30"/>
    <p:sldId id="267" r:id="rId31"/>
    <p:sldId id="268" r:id="rId32"/>
    <p:sldId id="269" r:id="rId33"/>
    <p:sldId id="372" r:id="rId34"/>
    <p:sldId id="394" r:id="rId35"/>
    <p:sldId id="477" r:id="rId36"/>
    <p:sldId id="504" r:id="rId37"/>
    <p:sldId id="259" r:id="rId38"/>
    <p:sldId id="484" r:id="rId39"/>
    <p:sldId id="486" r:id="rId40"/>
    <p:sldId id="487" r:id="rId41"/>
    <p:sldId id="489" r:id="rId42"/>
    <p:sldId id="478" r:id="rId43"/>
    <p:sldId id="397" r:id="rId44"/>
    <p:sldId id="467" r:id="rId45"/>
    <p:sldId id="466" r:id="rId46"/>
    <p:sldId id="468" r:id="rId47"/>
    <p:sldId id="471" r:id="rId48"/>
    <p:sldId id="274" r:id="rId49"/>
    <p:sldId id="455" r:id="rId50"/>
    <p:sldId id="505" r:id="rId51"/>
    <p:sldId id="499" r:id="rId52"/>
    <p:sldId id="281" r:id="rId53"/>
    <p:sldId id="291" r:id="rId54"/>
    <p:sldId id="375" r:id="rId55"/>
    <p:sldId id="439" r:id="rId56"/>
    <p:sldId id="435" r:id="rId57"/>
    <p:sldId id="460" r:id="rId58"/>
    <p:sldId id="461" r:id="rId59"/>
    <p:sldId id="438" r:id="rId60"/>
    <p:sldId id="442" r:id="rId61"/>
    <p:sldId id="507" r:id="rId62"/>
    <p:sldId id="433" r:id="rId63"/>
    <p:sldId id="272" r:id="rId64"/>
    <p:sldId id="463" r:id="rId65"/>
    <p:sldId id="491" r:id="rId66"/>
    <p:sldId id="258" r:id="rId67"/>
    <p:sldId id="481" r:id="rId68"/>
    <p:sldId id="462" r:id="rId69"/>
    <p:sldId id="459" r:id="rId70"/>
    <p:sldId id="493" r:id="rId71"/>
    <p:sldId id="494" r:id="rId72"/>
    <p:sldId id="500" r:id="rId73"/>
    <p:sldId id="508" r:id="rId74"/>
    <p:sldId id="453" r:id="rId75"/>
    <p:sldId id="482" r:id="rId76"/>
    <p:sldId id="483" r:id="rId77"/>
    <p:sldId id="278" r:id="rId78"/>
    <p:sldId id="275" r:id="rId79"/>
    <p:sldId id="510" r:id="rId8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Roosa" initials="NR"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snapToGrid="0">
      <p:cViewPr varScale="1">
        <p:scale>
          <a:sx n="90" d="100"/>
          <a:sy n="90" d="100"/>
        </p:scale>
        <p:origin x="-120" y="-112"/>
      </p:cViewPr>
      <p:guideLst>
        <p:guide orient="horz" pos="2160"/>
        <p:guide pos="3840"/>
      </p:guideLst>
    </p:cSldViewPr>
  </p:slideViewPr>
  <p:notesTextViewPr>
    <p:cViewPr>
      <p:scale>
        <a:sx n="1" d="1"/>
        <a:sy n="1" d="1"/>
      </p:scale>
      <p:origin x="0" y="0"/>
    </p:cViewPr>
  </p:notesTextViewPr>
  <p:sorterViewPr>
    <p:cViewPr>
      <p:scale>
        <a:sx n="27" d="25"/>
        <a:sy n="27" d="25"/>
      </p:scale>
      <p:origin x="0" y="-72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commentAuthors" Target="commentAuthors.xml"/><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7T15:37:11.325" idx="1">
    <p:pos x="10" y="10"/>
    <p:text>SMB  I will expand on this...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17T15:43:05.609" idx="3">
    <p:pos x="10" y="10"/>
    <p:text>This just has a new heading.  used to say Stef's case.  I've taking info from later slides and condensed here to make the 2nd main point...</p:text>
    <p:extLst>
      <p:ext uri="{C676402C-5697-4E1C-873F-D02D1690AC5C}">
        <p15:threadingInfo xmlns:p15="http://schemas.microsoft.com/office/powerpoint/2012/main" timeZoneBias="240"/>
      </p:ext>
    </p:extLst>
  </p:cm>
  <p:cm authorId="1" dt="2020-03-17T15:58:00.009" idx="8">
    <p:pos x="106" y="106"/>
    <p:text>I will finesse the wording.</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17T15:46:24.890" idx="5">
    <p:pos x="10" y="10"/>
    <p:text>one thought, just to cut down on slides, was to incorportate the lists of types of trauma into this slide... maybe not keeping the Big T and little T difference but explaining it as a spectrum... even minor stresses can affect our physiology?</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3-17T15:44:05.206" idx="4">
    <p:pos x="10" y="10"/>
    <p:text>Are these two slides repetitive?  I don't love the "list" on this slide...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3-17T15:54:29.621" idx="7">
    <p:pos x="10" y="10"/>
    <p:text>I think these three cases are important illustrations of how people with ASD are commonly traumatized. Do you think they're repetitive?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3-17T16:09:42.029" idx="9">
    <p:pos x="10" y="10"/>
    <p:text>just introducing this new section.  Feel free to reword</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3-17T16:13:35.972" idx="10">
    <p:pos x="10" y="10"/>
    <p:text>I was saying get rid of these since they are more about general trauma... not trauma as applies to ASD kids</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3-17T16:14:06.876" idx="11">
    <p:pos x="10" y="10"/>
    <p:text>This is important tho!  maybe you can combine these two slides defining Ecol Fit into one, especially since we give Ex.</p:text>
    <p:extLst>
      <p:ext uri="{C676402C-5697-4E1C-873F-D02D1690AC5C}">
        <p15:threadingInfo xmlns:p15="http://schemas.microsoft.com/office/powerpoint/2012/main" timeZoneBias="240"/>
      </p:ext>
    </p:extLst>
  </p:cm>
  <p:cm authorId="1" dt="2020-03-17T16:24:34.720" idx="13">
    <p:pos x="106" y="106"/>
    <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3-17T16:35:25.934" idx="14">
    <p:pos x="10" y="10"/>
    <p:text>Not sure about these next 3 slides.... somewhat repetitive?  but important points to pound home, no?</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EB961BA9-A089-4049-B096-BE75C6EBCB65}" type="datetimeFigureOut">
              <a:rPr lang="en-US" smtClean="0"/>
              <a:t>3/25/20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7693E21-6C50-4D66-9692-9C3605EDCBE6}" type="slidenum">
              <a:rPr lang="en-US" smtClean="0"/>
              <a:t>‹#›</a:t>
            </a:fld>
            <a:endParaRPr lang="en-US"/>
          </a:p>
        </p:txBody>
      </p:sp>
    </p:spTree>
    <p:extLst>
      <p:ext uri="{BB962C8B-B14F-4D97-AF65-F5344CB8AC3E}">
        <p14:creationId xmlns:p14="http://schemas.microsoft.com/office/powerpoint/2010/main" val="216207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Autism Spectrum Disorders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(updated)The  diagnosis of Autism Spectrum Disorder (ASD) requires the presence of persistent deficits in social communication and social interaction that occur across multiple context,  and restricted patterns of behavior, interests, or activities. These symptoms must have been present to some degree in the early developmental period, must cause clinically significant impairments in social, occupational or other important areas of current functioning, and cannot be better explained by intellectual disability or global developmental delay. Other features that are commonly associated with ASD include executive function deficits, motor coordination weaknesses, and sensory processing issues.   Individual  who have marked deficits in social communication but whose symptoms do not otherwise meet criteria for ASD should be evaluated for  social (pragmatic) communication disorder.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693E21-6C50-4D66-9692-9C3605EDCBE6}" type="slidenum">
              <a:rPr lang="en-US" smtClean="0"/>
              <a:t>7</a:t>
            </a:fld>
            <a:endParaRPr lang="en-US"/>
          </a:p>
        </p:txBody>
      </p:sp>
    </p:spTree>
    <p:extLst>
      <p:ext uri="{BB962C8B-B14F-4D97-AF65-F5344CB8AC3E}">
        <p14:creationId xmlns:p14="http://schemas.microsoft.com/office/powerpoint/2010/main" val="173374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727075"/>
            <a:ext cx="6448425" cy="3627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0A6D23-21FA-45BF-A57A-FBA68CF1D8B9}" type="slidenum">
              <a:rPr lang="en-US" smtClean="0"/>
              <a:t>32</a:t>
            </a:fld>
            <a:endParaRPr lang="en-US"/>
          </a:p>
        </p:txBody>
      </p:sp>
    </p:spTree>
    <p:extLst>
      <p:ext uri="{BB962C8B-B14F-4D97-AF65-F5344CB8AC3E}">
        <p14:creationId xmlns:p14="http://schemas.microsoft.com/office/powerpoint/2010/main" val="215322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2950"/>
            <a:ext cx="6607175" cy="3716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0A6D23-21FA-45BF-A57A-FBA68CF1D8B9}" type="slidenum">
              <a:rPr lang="en-US" smtClean="0"/>
              <a:t>33</a:t>
            </a:fld>
            <a:endParaRPr lang="en-US" dirty="0"/>
          </a:p>
        </p:txBody>
      </p:sp>
    </p:spTree>
    <p:extLst>
      <p:ext uri="{BB962C8B-B14F-4D97-AF65-F5344CB8AC3E}">
        <p14:creationId xmlns:p14="http://schemas.microsoft.com/office/powerpoint/2010/main" val="3601315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2950"/>
            <a:ext cx="6607175" cy="3716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0A6D23-21FA-45BF-A57A-FBA68CF1D8B9}" type="slidenum">
              <a:rPr lang="en-US" smtClean="0"/>
              <a:t>51</a:t>
            </a:fld>
            <a:endParaRPr lang="en-US" dirty="0"/>
          </a:p>
        </p:txBody>
      </p:sp>
    </p:spTree>
    <p:extLst>
      <p:ext uri="{BB962C8B-B14F-4D97-AF65-F5344CB8AC3E}">
        <p14:creationId xmlns:p14="http://schemas.microsoft.com/office/powerpoint/2010/main" val="1526114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727075"/>
            <a:ext cx="6448425" cy="3627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0A6D23-21FA-45BF-A57A-FBA68CF1D8B9}" type="slidenum">
              <a:rPr lang="en-US" smtClean="0"/>
              <a:t>52</a:t>
            </a:fld>
            <a:endParaRPr lang="en-US" dirty="0"/>
          </a:p>
        </p:txBody>
      </p:sp>
    </p:spTree>
    <p:extLst>
      <p:ext uri="{BB962C8B-B14F-4D97-AF65-F5344CB8AC3E}">
        <p14:creationId xmlns:p14="http://schemas.microsoft.com/office/powerpoint/2010/main" val="106035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DCB8E-B132-402D-8DF1-6DCBF4B7D3BD}" type="slidenum">
              <a:rPr lang="en-US" smtClean="0"/>
              <a:t>53</a:t>
            </a:fld>
            <a:endParaRPr lang="en-US" dirty="0"/>
          </a:p>
        </p:txBody>
      </p:sp>
    </p:spTree>
    <p:extLst>
      <p:ext uri="{BB962C8B-B14F-4D97-AF65-F5344CB8AC3E}">
        <p14:creationId xmlns:p14="http://schemas.microsoft.com/office/powerpoint/2010/main" val="56150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693E21-6C50-4D66-9692-9C3605EDCBE6}" type="slidenum">
              <a:rPr lang="en-US" smtClean="0"/>
              <a:t>73</a:t>
            </a:fld>
            <a:endParaRPr lang="en-US"/>
          </a:p>
        </p:txBody>
      </p:sp>
    </p:spTree>
    <p:extLst>
      <p:ext uri="{BB962C8B-B14F-4D97-AF65-F5344CB8AC3E}">
        <p14:creationId xmlns:p14="http://schemas.microsoft.com/office/powerpoint/2010/main" val="165707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Started seeing counselor at school to support social problems with kids and different behaviors in class. He told her that at camp, he had been molested by a junior counselor, who told him that if he ever said anything, the counselor would hurt his parents.  Occurred during nap time.  Certain time every day, so he started fixating on clocks.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C5D45E-6250-406E-A1EC-D6E940F0CB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36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742950"/>
            <a:ext cx="6607175" cy="3716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0A6D23-21FA-45BF-A57A-FBA68CF1D8B9}" type="slidenum">
              <a:rPr lang="en-US" smtClean="0"/>
              <a:t>20</a:t>
            </a:fld>
            <a:endParaRPr lang="en-US" dirty="0"/>
          </a:p>
        </p:txBody>
      </p:sp>
    </p:spTree>
    <p:extLst>
      <p:ext uri="{BB962C8B-B14F-4D97-AF65-F5344CB8AC3E}">
        <p14:creationId xmlns:p14="http://schemas.microsoft.com/office/powerpoint/2010/main" val="173008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DCB8E-B132-402D-8DF1-6DCBF4B7D3BD}" type="slidenum">
              <a:rPr lang="en-US" smtClean="0"/>
              <a:t>25</a:t>
            </a:fld>
            <a:endParaRPr lang="en-US" dirty="0"/>
          </a:p>
        </p:txBody>
      </p:sp>
    </p:spTree>
    <p:extLst>
      <p:ext uri="{BB962C8B-B14F-4D97-AF65-F5344CB8AC3E}">
        <p14:creationId xmlns:p14="http://schemas.microsoft.com/office/powerpoint/2010/main" val="382741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DCB8E-B132-402D-8DF1-6DCBF4B7D3BD}" type="slidenum">
              <a:rPr lang="en-US" smtClean="0"/>
              <a:t>27</a:t>
            </a:fld>
            <a:endParaRPr lang="en-US" dirty="0"/>
          </a:p>
        </p:txBody>
      </p:sp>
    </p:spTree>
    <p:extLst>
      <p:ext uri="{BB962C8B-B14F-4D97-AF65-F5344CB8AC3E}">
        <p14:creationId xmlns:p14="http://schemas.microsoft.com/office/powerpoint/2010/main" val="150039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DCB8E-B132-402D-8DF1-6DCBF4B7D3BD}" type="slidenum">
              <a:rPr lang="en-US" smtClean="0"/>
              <a:t>28</a:t>
            </a:fld>
            <a:endParaRPr lang="en-US" dirty="0"/>
          </a:p>
        </p:txBody>
      </p:sp>
    </p:spTree>
    <p:extLst>
      <p:ext uri="{BB962C8B-B14F-4D97-AF65-F5344CB8AC3E}">
        <p14:creationId xmlns:p14="http://schemas.microsoft.com/office/powerpoint/2010/main" val="302220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211">
              <a:defRPr/>
            </a:pPr>
            <a:r>
              <a:rPr lang="en-US" dirty="0"/>
              <a:t>As the brain recognizes a threat, the hypothalamus releases corticotropin-releasing hormone (CRH)  which stimulate the pituitary gland to release Adrenocorticotropin (ACTH) which then prompt the adrenal glands to release a number of other hormones . These hormones “switch on” systems need to respond to threat; “switch off” nonessential systems; release sugar for energy. When the danger has passed, Cortisol exerts a feedback loop to shut down production of ACTH by hypothalamus</a:t>
            </a:r>
          </a:p>
          <a:p>
            <a:endParaRPr lang="en-US" dirty="0"/>
          </a:p>
        </p:txBody>
      </p:sp>
      <p:sp>
        <p:nvSpPr>
          <p:cNvPr id="4" name="Slide Number Placeholder 3"/>
          <p:cNvSpPr>
            <a:spLocks noGrp="1"/>
          </p:cNvSpPr>
          <p:nvPr>
            <p:ph type="sldNum" sz="quarter" idx="10"/>
          </p:nvPr>
        </p:nvSpPr>
        <p:spPr/>
        <p:txBody>
          <a:bodyPr/>
          <a:lstStyle/>
          <a:p>
            <a:fld id="{DDDDCB8E-B132-402D-8DF1-6DCBF4B7D3BD}" type="slidenum">
              <a:rPr lang="en-US" smtClean="0"/>
              <a:t>29</a:t>
            </a:fld>
            <a:endParaRPr lang="en-US" dirty="0"/>
          </a:p>
        </p:txBody>
      </p:sp>
    </p:spTree>
    <p:extLst>
      <p:ext uri="{BB962C8B-B14F-4D97-AF65-F5344CB8AC3E}">
        <p14:creationId xmlns:p14="http://schemas.microsoft.com/office/powerpoint/2010/main" val="178842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DCB8E-B132-402D-8DF1-6DCBF4B7D3BD}" type="slidenum">
              <a:rPr lang="en-US" smtClean="0"/>
              <a:t>30</a:t>
            </a:fld>
            <a:endParaRPr lang="en-US" dirty="0"/>
          </a:p>
        </p:txBody>
      </p:sp>
    </p:spTree>
    <p:extLst>
      <p:ext uri="{BB962C8B-B14F-4D97-AF65-F5344CB8AC3E}">
        <p14:creationId xmlns:p14="http://schemas.microsoft.com/office/powerpoint/2010/main" val="412412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DCB8E-B132-402D-8DF1-6DCBF4B7D3BD}" type="slidenum">
              <a:rPr lang="en-US" smtClean="0"/>
              <a:t>31</a:t>
            </a:fld>
            <a:endParaRPr lang="en-US"/>
          </a:p>
        </p:txBody>
      </p:sp>
    </p:spTree>
    <p:extLst>
      <p:ext uri="{BB962C8B-B14F-4D97-AF65-F5344CB8AC3E}">
        <p14:creationId xmlns:p14="http://schemas.microsoft.com/office/powerpoint/2010/main" val="199147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3/25/20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79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645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232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45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22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343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016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877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965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3/25/20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287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419681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7085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048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912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221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31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702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592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1909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2663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268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5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912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7752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304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979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869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74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5112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783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22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382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63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658736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20" Type="http://schemas.openxmlformats.org/officeDocument/2006/relationships/image" Target="../media/image4.png"/><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9"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3/25/20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53077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3/25/20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695825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hyperlink" Target="https://supportinggraduateteachers.wikispaces.com/Stress+Management+Tips" TargetMode="External"/><Relationship Id="rId5" Type="http://schemas.openxmlformats.org/officeDocument/2006/relationships/hyperlink" Target="https://creativecommons.org/licenses/by-sa/3.0/"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nlinelibrary.wiley.com/doi/10.1111/dmcn.13161/abstract;jsessionid=B62651127A1FFF6F26E1C08B18338C6E.f04t03" TargetMode="External"/><Relationship Id="rId3" Type="http://schemas.openxmlformats.org/officeDocument/2006/relationships/hyperlink" Target="https://www.ncbi.nlm.nih.gov/pmc/articles/PMC6061115/%23CR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ubmed/30368827" TargetMode="External"/><Relationship Id="rId3" Type="http://schemas.openxmlformats.org/officeDocument/2006/relationships/hyperlink" Target="https://support.psyc.vt.edu/users/cmcdonnel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journals.sagepub.com/doi/abs/10.1177/1362361318813998"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researchgate.net/publication/282365821_Prevalence_of_School_Bullying_Among_Youth_with_Autism_Spectrum_Disorders_A_Systematic_Review_and_Meta-Analysis" TargetMode="External"/><Relationship Id="rId4" Type="http://schemas.openxmlformats.org/officeDocument/2006/relationships/hyperlink" Target="https://www.kennedykrieger.org/patient-care/faculty-staff/daniel-hoover" TargetMode="External"/><Relationship Id="rId1" Type="http://schemas.openxmlformats.org/officeDocument/2006/relationships/slideLayout" Target="../slideLayouts/slideLayout2.xml"/><Relationship Id="rId2" Type="http://schemas.openxmlformats.org/officeDocument/2006/relationships/hyperlink" Target="https://www.ncbi.nlm.nih.gov/pubmed/2920668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mc/articles/PMC6061115/%23CR46"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ubmed/24923895" TargetMode="External"/><Relationship Id="rId3" Type="http://schemas.openxmlformats.org/officeDocument/2006/relationships/hyperlink" Target="http://health.usf.edu/medicine/psychiatry/faculty/62245/Storc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Nroosa@nesca-newton.com"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006F8-EC5E-4E40-B609-61B2D78D804F}"/>
              </a:ext>
            </a:extLst>
          </p:cNvPr>
          <p:cNvSpPr>
            <a:spLocks noGrp="1"/>
          </p:cNvSpPr>
          <p:nvPr>
            <p:ph type="ctrTitle"/>
          </p:nvPr>
        </p:nvSpPr>
        <p:spPr/>
        <p:txBody>
          <a:bodyPr/>
          <a:lstStyle/>
          <a:p>
            <a:r>
              <a:rPr lang="en-US" dirty="0"/>
              <a:t>Autism and Trauma:</a:t>
            </a:r>
            <a:br>
              <a:rPr lang="en-US" dirty="0"/>
            </a:br>
            <a:r>
              <a:rPr lang="en-US" dirty="0"/>
              <a:t> The Intersection </a:t>
            </a:r>
          </a:p>
        </p:txBody>
      </p:sp>
      <p:sp>
        <p:nvSpPr>
          <p:cNvPr id="3" name="Subtitle 2">
            <a:extLst>
              <a:ext uri="{FF2B5EF4-FFF2-40B4-BE49-F238E27FC236}">
                <a16:creationId xmlns:a16="http://schemas.microsoft.com/office/drawing/2014/main" xmlns="" id="{4D4DC9B1-09F6-406C-A3DF-5FEC1F13A925}"/>
              </a:ext>
            </a:extLst>
          </p:cNvPr>
          <p:cNvSpPr>
            <a:spLocks noGrp="1"/>
          </p:cNvSpPr>
          <p:nvPr>
            <p:ph type="subTitle" idx="1"/>
          </p:nvPr>
        </p:nvSpPr>
        <p:spPr>
          <a:xfrm>
            <a:off x="2692398" y="3657596"/>
            <a:ext cx="6815669" cy="1625603"/>
          </a:xfrm>
        </p:spPr>
        <p:txBody>
          <a:bodyPr>
            <a:normAutofit fontScale="85000" lnSpcReduction="20000"/>
          </a:bodyPr>
          <a:lstStyle/>
          <a:p>
            <a:r>
              <a:rPr lang="en-US" dirty="0"/>
              <a:t>Stephanie Monaghan Blout, PsyD and Nancy Roosa, PsyD </a:t>
            </a:r>
          </a:p>
          <a:p>
            <a:r>
              <a:rPr lang="en-US" dirty="0"/>
              <a:t>NESCA: Neuropsychology and Education Services for Children and Adolescents</a:t>
            </a:r>
          </a:p>
          <a:p>
            <a:r>
              <a:rPr lang="en-US" dirty="0"/>
              <a:t>55 Chapel St, Newton MA. 617-658-9800  </a:t>
            </a:r>
          </a:p>
          <a:p>
            <a:r>
              <a:rPr lang="en-US" dirty="0"/>
              <a:t>March 19, 2020</a:t>
            </a:r>
          </a:p>
        </p:txBody>
      </p:sp>
    </p:spTree>
    <p:extLst>
      <p:ext uri="{BB962C8B-B14F-4D97-AF65-F5344CB8AC3E}">
        <p14:creationId xmlns:p14="http://schemas.microsoft.com/office/powerpoint/2010/main" val="313506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8C156-8723-4E5C-BFEE-BE92B13F7A99}"/>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xmlns="" id="{5ECED1AD-C56B-4D99-8C09-A306B9835CD5}"/>
              </a:ext>
            </a:extLst>
          </p:cNvPr>
          <p:cNvSpPr>
            <a:spLocks noGrp="1"/>
          </p:cNvSpPr>
          <p:nvPr>
            <p:ph idx="1"/>
          </p:nvPr>
        </p:nvSpPr>
        <p:spPr/>
        <p:txBody>
          <a:bodyPr/>
          <a:lstStyle/>
          <a:p>
            <a:r>
              <a:rPr lang="en-US" dirty="0"/>
              <a:t>Too easy to see one condition or the other.  </a:t>
            </a:r>
          </a:p>
          <a:p>
            <a:pPr lvl="1"/>
            <a:r>
              <a:rPr lang="en-US" dirty="0"/>
              <a:t>Mental health professionals are silo-ed.  </a:t>
            </a:r>
          </a:p>
          <a:p>
            <a:r>
              <a:rPr lang="en-US" dirty="0"/>
              <a:t>Rarely do we consider BOTH, or how they interact and affect each other. </a:t>
            </a:r>
          </a:p>
          <a:p>
            <a:r>
              <a:rPr lang="en-US" dirty="0"/>
              <a:t>In this 7 year old’s case, without understanding the history, it would be easy to just see him as having severe autism.  </a:t>
            </a:r>
          </a:p>
          <a:p>
            <a:pPr lvl="1"/>
            <a:r>
              <a:rPr lang="en-US" sz="3600" i="1" dirty="0"/>
              <a:t>Leaving the trauma unrecognized and untreated.  </a:t>
            </a:r>
          </a:p>
          <a:p>
            <a:endParaRPr lang="en-US" dirty="0"/>
          </a:p>
          <a:p>
            <a:endParaRPr lang="en-US" dirty="0"/>
          </a:p>
        </p:txBody>
      </p:sp>
    </p:spTree>
    <p:extLst>
      <p:ext uri="{BB962C8B-B14F-4D97-AF65-F5344CB8AC3E}">
        <p14:creationId xmlns:p14="http://schemas.microsoft.com/office/powerpoint/2010/main" val="68838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AE35A-4BB3-4B51-B19C-821B575647AC}"/>
              </a:ext>
            </a:extLst>
          </p:cNvPr>
          <p:cNvSpPr>
            <a:spLocks noGrp="1"/>
          </p:cNvSpPr>
          <p:nvPr>
            <p:ph type="title"/>
          </p:nvPr>
        </p:nvSpPr>
        <p:spPr/>
        <p:txBody>
          <a:bodyPr/>
          <a:lstStyle/>
          <a:p>
            <a:r>
              <a:rPr lang="en-US" dirty="0"/>
              <a:t>The Problem: Trauma</a:t>
            </a:r>
          </a:p>
        </p:txBody>
      </p:sp>
      <p:sp>
        <p:nvSpPr>
          <p:cNvPr id="3" name="Content Placeholder 2">
            <a:extLst>
              <a:ext uri="{FF2B5EF4-FFF2-40B4-BE49-F238E27FC236}">
                <a16:creationId xmlns:a16="http://schemas.microsoft.com/office/drawing/2014/main" xmlns="" id="{3DBDD190-77C4-4F1C-9479-18BF15B33C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4655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A353A-438E-4BC1-B46A-A1146E8D9751}"/>
              </a:ext>
            </a:extLst>
          </p:cNvPr>
          <p:cNvSpPr>
            <a:spLocks noGrp="1"/>
          </p:cNvSpPr>
          <p:nvPr>
            <p:ph type="title"/>
          </p:nvPr>
        </p:nvSpPr>
        <p:spPr/>
        <p:txBody>
          <a:bodyPr>
            <a:normAutofit fontScale="90000"/>
          </a:bodyPr>
          <a:lstStyle/>
          <a:p>
            <a:r>
              <a:rPr lang="en-US" dirty="0">
                <a:latin typeface="Garamond" panose="02020404030301010803" pitchFamily="18" charset="0"/>
                <a:cs typeface="Calibri" panose="020F0502020204030204" pitchFamily="34" charset="0"/>
              </a:rPr>
              <a:t>Stephanie’s case- Trauma can look like Autism</a:t>
            </a:r>
          </a:p>
        </p:txBody>
      </p:sp>
      <p:sp>
        <p:nvSpPr>
          <p:cNvPr id="3" name="Content Placeholder 2">
            <a:extLst>
              <a:ext uri="{FF2B5EF4-FFF2-40B4-BE49-F238E27FC236}">
                <a16:creationId xmlns:a16="http://schemas.microsoft.com/office/drawing/2014/main" xmlns="" id="{CEC46B22-E659-48A3-B7B9-78D79469ACDD}"/>
              </a:ext>
            </a:extLst>
          </p:cNvPr>
          <p:cNvSpPr>
            <a:spLocks noGrp="1"/>
          </p:cNvSpPr>
          <p:nvPr>
            <p:ph idx="1"/>
          </p:nvPr>
        </p:nvSpPr>
        <p:spPr/>
        <p:txBody>
          <a:bodyPr>
            <a:normAutofit/>
          </a:bodyPr>
          <a:lstStyle/>
          <a:p>
            <a:r>
              <a:rPr lang="en-US" dirty="0">
                <a:latin typeface="Garamond" panose="02020404030301010803" pitchFamily="18" charset="0"/>
                <a:cs typeface="Calibri" panose="020F0502020204030204" pitchFamily="34" charset="0"/>
              </a:rPr>
              <a:t>An 8-year old boy whose behavior is very concerning to parents and teachers</a:t>
            </a:r>
          </a:p>
          <a:p>
            <a:pPr lvl="1"/>
            <a:r>
              <a:rPr lang="en-US" dirty="0">
                <a:latin typeface="Garamond" panose="02020404030301010803" pitchFamily="18" charset="0"/>
                <a:cs typeface="Calibri" panose="020F0502020204030204" pitchFamily="34" charset="0"/>
              </a:rPr>
              <a:t>Talks to self</a:t>
            </a:r>
          </a:p>
          <a:p>
            <a:pPr lvl="1"/>
            <a:r>
              <a:rPr lang="en-US" dirty="0">
                <a:latin typeface="Garamond" panose="02020404030301010803" pitchFamily="18" charset="0"/>
                <a:cs typeface="Calibri" panose="020F0502020204030204" pitchFamily="34" charset="0"/>
              </a:rPr>
              <a:t>“Stimming” ( humming, rocking)</a:t>
            </a:r>
          </a:p>
          <a:p>
            <a:pPr lvl="1"/>
            <a:r>
              <a:rPr lang="en-US" dirty="0">
                <a:latin typeface="Garamond" panose="02020404030301010803" pitchFamily="18" charset="0"/>
                <a:cs typeface="Calibri" panose="020F0502020204030204" pitchFamily="34" charset="0"/>
              </a:rPr>
              <a:t>Avoids eye contact</a:t>
            </a:r>
          </a:p>
          <a:p>
            <a:pPr lvl="1"/>
            <a:r>
              <a:rPr lang="en-US" dirty="0">
                <a:latin typeface="Garamond" panose="02020404030301010803" pitchFamily="18" charset="0"/>
                <a:cs typeface="Calibri" panose="020F0502020204030204" pitchFamily="34" charset="0"/>
              </a:rPr>
              <a:t>Play is very rigid</a:t>
            </a:r>
          </a:p>
          <a:p>
            <a:pPr lvl="1"/>
            <a:r>
              <a:rPr lang="en-US" dirty="0">
                <a:latin typeface="Garamond" panose="02020404030301010803" pitchFamily="18" charset="0"/>
                <a:cs typeface="Calibri" panose="020F0502020204030204" pitchFamily="34" charset="0"/>
              </a:rPr>
              <a:t>Preoccupied with clocks</a:t>
            </a:r>
          </a:p>
          <a:p>
            <a:pPr lvl="1"/>
            <a:r>
              <a:rPr lang="en-US" dirty="0">
                <a:latin typeface="Garamond" panose="02020404030301010803" pitchFamily="18" charset="0"/>
                <a:cs typeface="Calibri" panose="020F0502020204030204" pitchFamily="34" charset="0"/>
              </a:rPr>
              <a:t>Has no friends</a:t>
            </a:r>
          </a:p>
          <a:p>
            <a:pPr lvl="1"/>
            <a:endParaRPr lang="en-US" dirty="0"/>
          </a:p>
        </p:txBody>
      </p:sp>
    </p:spTree>
    <p:extLst>
      <p:ext uri="{BB962C8B-B14F-4D97-AF65-F5344CB8AC3E}">
        <p14:creationId xmlns:p14="http://schemas.microsoft.com/office/powerpoint/2010/main" val="422957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3EC8B-424D-43E8-B95D-76F1A247D0EC}"/>
              </a:ext>
            </a:extLst>
          </p:cNvPr>
          <p:cNvSpPr>
            <a:spLocks noGrp="1"/>
          </p:cNvSpPr>
          <p:nvPr>
            <p:ph type="title"/>
          </p:nvPr>
        </p:nvSpPr>
        <p:spPr/>
        <p:txBody>
          <a:bodyPr/>
          <a:lstStyle/>
          <a:p>
            <a:r>
              <a:rPr lang="en-US" dirty="0"/>
              <a:t>History matters</a:t>
            </a:r>
          </a:p>
        </p:txBody>
      </p:sp>
      <p:sp>
        <p:nvSpPr>
          <p:cNvPr id="3" name="Content Placeholder 2">
            <a:extLst>
              <a:ext uri="{FF2B5EF4-FFF2-40B4-BE49-F238E27FC236}">
                <a16:creationId xmlns:a16="http://schemas.microsoft.com/office/drawing/2014/main" xmlns="" id="{158B9D21-49A8-40DB-8354-BF204BB3247F}"/>
              </a:ext>
            </a:extLst>
          </p:cNvPr>
          <p:cNvSpPr>
            <a:spLocks noGrp="1"/>
          </p:cNvSpPr>
          <p:nvPr>
            <p:ph idx="1"/>
          </p:nvPr>
        </p:nvSpPr>
        <p:spPr>
          <a:xfrm>
            <a:off x="1295402" y="2556932"/>
            <a:ext cx="9601196" cy="3318936"/>
          </a:xfrm>
        </p:spPr>
        <p:txBody>
          <a:bodyPr>
            <a:normAutofit lnSpcReduction="10000"/>
          </a:bodyPr>
          <a:lstStyle/>
          <a:p>
            <a:r>
              <a:rPr lang="en-US" dirty="0"/>
              <a:t>Important to get a good history.</a:t>
            </a:r>
          </a:p>
          <a:p>
            <a:pPr marL="0" indent="0">
              <a:buNone/>
            </a:pPr>
            <a:r>
              <a:rPr lang="en-US" dirty="0"/>
              <a:t>	Typical early years- met all developmental milestones including friendships.</a:t>
            </a:r>
          </a:p>
          <a:p>
            <a:pPr marL="0" indent="0">
              <a:buNone/>
            </a:pPr>
            <a:r>
              <a:rPr lang="en-US" dirty="0"/>
              <a:t>	Behavior changed after attending a summer day camp</a:t>
            </a:r>
          </a:p>
          <a:p>
            <a:pPr marL="0" indent="0">
              <a:buNone/>
            </a:pPr>
            <a:r>
              <a:rPr lang="en-US" dirty="0"/>
              <a:t>	Began to have nightmares, acting out at home, refusing to be left alone</a:t>
            </a:r>
          </a:p>
          <a:p>
            <a:pPr marL="0" indent="0">
              <a:buNone/>
            </a:pPr>
            <a:r>
              <a:rPr lang="en-US" dirty="0"/>
              <a:t>	Started playing alone at recess, acting out the same war game</a:t>
            </a:r>
          </a:p>
          <a:p>
            <a:pPr marL="0" indent="0">
              <a:buNone/>
            </a:pPr>
            <a:r>
              <a:rPr lang="en-US" dirty="0"/>
              <a:t>	Other kids started teasing him about being weird</a:t>
            </a:r>
          </a:p>
          <a:p>
            <a:pPr marL="0" indent="0">
              <a:buNone/>
            </a:pPr>
            <a:r>
              <a:rPr lang="en-US" dirty="0"/>
              <a:t>	</a:t>
            </a:r>
          </a:p>
        </p:txBody>
      </p:sp>
    </p:spTree>
    <p:extLst>
      <p:ext uri="{BB962C8B-B14F-4D97-AF65-F5344CB8AC3E}">
        <p14:creationId xmlns:p14="http://schemas.microsoft.com/office/powerpoint/2010/main" val="310875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670871-B91D-426F-9C13-B4FE8E869172}"/>
              </a:ext>
            </a:extLst>
          </p:cNvPr>
          <p:cNvSpPr>
            <a:spLocks noGrp="1"/>
          </p:cNvSpPr>
          <p:nvPr>
            <p:ph type="title"/>
          </p:nvPr>
        </p:nvSpPr>
        <p:spPr/>
        <p:txBody>
          <a:bodyPr/>
          <a:lstStyle/>
          <a:p>
            <a:r>
              <a:rPr lang="en-US" dirty="0"/>
              <a:t>History Matters</a:t>
            </a:r>
          </a:p>
        </p:txBody>
      </p:sp>
      <p:sp>
        <p:nvSpPr>
          <p:cNvPr id="3" name="Content Placeholder 2">
            <a:extLst>
              <a:ext uri="{FF2B5EF4-FFF2-40B4-BE49-F238E27FC236}">
                <a16:creationId xmlns:a16="http://schemas.microsoft.com/office/drawing/2014/main" xmlns="" id="{7F2202BE-6A16-4083-B582-6FFCF45B4DB3}"/>
              </a:ext>
            </a:extLst>
          </p:cNvPr>
          <p:cNvSpPr>
            <a:spLocks noGrp="1"/>
          </p:cNvSpPr>
          <p:nvPr>
            <p:ph idx="1"/>
          </p:nvPr>
        </p:nvSpPr>
        <p:spPr>
          <a:xfrm>
            <a:off x="1295402" y="2556932"/>
            <a:ext cx="9601196" cy="3318936"/>
          </a:xfrm>
        </p:spPr>
        <p:txBody>
          <a:bodyPr/>
          <a:lstStyle/>
          <a:p>
            <a:r>
              <a:rPr lang="en-US" dirty="0"/>
              <a:t>Started seeing counselor at school to help with social problems and behaviors in class</a:t>
            </a:r>
          </a:p>
          <a:p>
            <a:r>
              <a:rPr lang="en-US" dirty="0"/>
              <a:t>He disclosed that he had been molested at camp by a junior counselor, who told him that if he ever said anything, he would kill his parents</a:t>
            </a:r>
          </a:p>
          <a:p>
            <a:r>
              <a:rPr lang="en-US" dirty="0"/>
              <a:t>The abuse occurred at the same time every day (nap/rest time).</a:t>
            </a:r>
          </a:p>
          <a:p>
            <a:r>
              <a:rPr lang="en-US" dirty="0"/>
              <a:t>In his “war game” play, the hero rescued a family and killed the bad guys with a huge gun that he had invented.</a:t>
            </a:r>
          </a:p>
        </p:txBody>
      </p:sp>
    </p:spTree>
    <p:extLst>
      <p:ext uri="{BB962C8B-B14F-4D97-AF65-F5344CB8AC3E}">
        <p14:creationId xmlns:p14="http://schemas.microsoft.com/office/powerpoint/2010/main" val="358177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C196D-1B5E-4D88-A656-3F41C4990B90}"/>
              </a:ext>
            </a:extLst>
          </p:cNvPr>
          <p:cNvSpPr>
            <a:spLocks noGrp="1"/>
          </p:cNvSpPr>
          <p:nvPr>
            <p:ph type="title"/>
          </p:nvPr>
        </p:nvSpPr>
        <p:spPr/>
        <p:txBody>
          <a:bodyPr/>
          <a:lstStyle/>
          <a:p>
            <a:r>
              <a:rPr lang="en-US" dirty="0"/>
              <a:t>Differential Diagnosis Can Be Hard</a:t>
            </a:r>
          </a:p>
        </p:txBody>
      </p:sp>
      <p:sp>
        <p:nvSpPr>
          <p:cNvPr id="3" name="Content Placeholder 2">
            <a:extLst>
              <a:ext uri="{FF2B5EF4-FFF2-40B4-BE49-F238E27FC236}">
                <a16:creationId xmlns:a16="http://schemas.microsoft.com/office/drawing/2014/main" xmlns="" id="{A817F128-6567-40DF-95E2-840767A05127}"/>
              </a:ext>
            </a:extLst>
          </p:cNvPr>
          <p:cNvSpPr>
            <a:spLocks noGrp="1"/>
          </p:cNvSpPr>
          <p:nvPr>
            <p:ph idx="1"/>
          </p:nvPr>
        </p:nvSpPr>
        <p:spPr/>
        <p:txBody>
          <a:bodyPr>
            <a:normAutofit fontScale="92500"/>
          </a:bodyPr>
          <a:lstStyle/>
          <a:p>
            <a:r>
              <a:rPr lang="en-US" sz="2800" dirty="0"/>
              <a:t>Behavioral symptoms of Trauma/Abuse can mimic symptoms of autism. Both affect:</a:t>
            </a:r>
          </a:p>
          <a:p>
            <a:pPr lvl="1"/>
            <a:r>
              <a:rPr lang="en-US" sz="2400" dirty="0"/>
              <a:t>Social relationships: ability to trust and read others accurately</a:t>
            </a:r>
          </a:p>
          <a:p>
            <a:pPr lvl="1"/>
            <a:r>
              <a:rPr lang="en-US" sz="2400" dirty="0"/>
              <a:t>Emotional regulation:  emotional distress/outbursts due to PTSD or ASD? </a:t>
            </a:r>
          </a:p>
          <a:p>
            <a:pPr lvl="1"/>
            <a:r>
              <a:rPr lang="en-US" sz="2400" dirty="0"/>
              <a:t>Sensory regulation:  hypersensitivity of ASD vs hyperarousal of traumatized individual?</a:t>
            </a:r>
          </a:p>
          <a:p>
            <a:pPr lvl="1"/>
            <a:r>
              <a:rPr lang="en-US" sz="2400" dirty="0"/>
              <a:t>Perseverative thinking: rumination vs repetitive thinking?</a:t>
            </a:r>
          </a:p>
        </p:txBody>
      </p:sp>
    </p:spTree>
    <p:extLst>
      <p:ext uri="{BB962C8B-B14F-4D97-AF65-F5344CB8AC3E}">
        <p14:creationId xmlns:p14="http://schemas.microsoft.com/office/powerpoint/2010/main" val="337923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EC7B0-DD77-4510-82E4-5CF2896758C9}"/>
              </a:ext>
            </a:extLst>
          </p:cNvPr>
          <p:cNvSpPr>
            <a:spLocks noGrp="1"/>
          </p:cNvSpPr>
          <p:nvPr>
            <p:ph type="title"/>
          </p:nvPr>
        </p:nvSpPr>
        <p:spPr/>
        <p:txBody>
          <a:bodyPr/>
          <a:lstStyle/>
          <a:p>
            <a:r>
              <a:rPr lang="en-US" dirty="0"/>
              <a:t>Differential Diagnosis</a:t>
            </a:r>
          </a:p>
        </p:txBody>
      </p:sp>
      <p:sp>
        <p:nvSpPr>
          <p:cNvPr id="3" name="Content Placeholder 2">
            <a:extLst>
              <a:ext uri="{FF2B5EF4-FFF2-40B4-BE49-F238E27FC236}">
                <a16:creationId xmlns:a16="http://schemas.microsoft.com/office/drawing/2014/main" xmlns="" id="{A93142B2-3AE6-475A-9B36-99BC7961D0B2}"/>
              </a:ext>
            </a:extLst>
          </p:cNvPr>
          <p:cNvSpPr>
            <a:spLocks noGrp="1"/>
          </p:cNvSpPr>
          <p:nvPr>
            <p:ph idx="1"/>
          </p:nvPr>
        </p:nvSpPr>
        <p:spPr/>
        <p:txBody>
          <a:bodyPr/>
          <a:lstStyle/>
          <a:p>
            <a:r>
              <a:rPr lang="en-US" sz="2800" dirty="0"/>
              <a:t>How to distinguish? </a:t>
            </a:r>
          </a:p>
          <a:p>
            <a:pPr lvl="1"/>
            <a:r>
              <a:rPr lang="en-US" sz="2800" dirty="0"/>
              <a:t>A thorough evaluation by a well-rounded professional who integrates all the information, including history. </a:t>
            </a:r>
          </a:p>
          <a:p>
            <a:pPr lvl="1"/>
            <a:r>
              <a:rPr lang="en-US" sz="2800" dirty="0"/>
              <a:t>Coventry Grid. Developed by British clinicians to identify subtle differences in presentation of ASD and attachment disorders. </a:t>
            </a:r>
          </a:p>
          <a:p>
            <a:endParaRPr lang="en-US" dirty="0"/>
          </a:p>
        </p:txBody>
      </p:sp>
    </p:spTree>
    <p:extLst>
      <p:ext uri="{BB962C8B-B14F-4D97-AF65-F5344CB8AC3E}">
        <p14:creationId xmlns:p14="http://schemas.microsoft.com/office/powerpoint/2010/main" val="189407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8165E-DCD9-4604-9A3E-AC58CF423F83}"/>
              </a:ext>
            </a:extLst>
          </p:cNvPr>
          <p:cNvSpPr>
            <a:spLocks noGrp="1"/>
          </p:cNvSpPr>
          <p:nvPr>
            <p:ph type="title"/>
          </p:nvPr>
        </p:nvSpPr>
        <p:spPr/>
        <p:txBody>
          <a:bodyPr/>
          <a:lstStyle/>
          <a:p>
            <a:r>
              <a:rPr lang="en-US" dirty="0"/>
              <a:t>Historical Context of Trauma</a:t>
            </a:r>
          </a:p>
        </p:txBody>
      </p:sp>
      <p:sp>
        <p:nvSpPr>
          <p:cNvPr id="3" name="Content Placeholder 2">
            <a:extLst>
              <a:ext uri="{FF2B5EF4-FFF2-40B4-BE49-F238E27FC236}">
                <a16:creationId xmlns:a16="http://schemas.microsoft.com/office/drawing/2014/main" xmlns="" id="{4AB23B2F-FB5A-48A8-9B8B-EDEA7496F6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0863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43E687-A3D3-4637-8A93-2C7D10119A96}"/>
              </a:ext>
            </a:extLst>
          </p:cNvPr>
          <p:cNvSpPr>
            <a:spLocks noGrp="1"/>
          </p:cNvSpPr>
          <p:nvPr>
            <p:ph type="title"/>
          </p:nvPr>
        </p:nvSpPr>
        <p:spPr/>
        <p:txBody>
          <a:bodyPr/>
          <a:lstStyle/>
          <a:p>
            <a:r>
              <a:rPr lang="en-US" dirty="0"/>
              <a:t>Trauma: A Historical Review</a:t>
            </a:r>
          </a:p>
        </p:txBody>
      </p:sp>
      <p:sp>
        <p:nvSpPr>
          <p:cNvPr id="3" name="Content Placeholder 2">
            <a:extLst>
              <a:ext uri="{FF2B5EF4-FFF2-40B4-BE49-F238E27FC236}">
                <a16:creationId xmlns:a16="http://schemas.microsoft.com/office/drawing/2014/main" xmlns="" id="{0808B85B-8BC9-467F-BE6F-A14F610F3263}"/>
              </a:ext>
            </a:extLst>
          </p:cNvPr>
          <p:cNvSpPr>
            <a:spLocks noGrp="1"/>
          </p:cNvSpPr>
          <p:nvPr>
            <p:ph idx="1"/>
          </p:nvPr>
        </p:nvSpPr>
        <p:spPr>
          <a:xfrm>
            <a:off x="1295401" y="2486346"/>
            <a:ext cx="9601196" cy="3389522"/>
          </a:xfrm>
        </p:spPr>
        <p:txBody>
          <a:bodyPr>
            <a:normAutofit fontScale="92500" lnSpcReduction="10000"/>
          </a:bodyPr>
          <a:lstStyle/>
          <a:p>
            <a:r>
              <a:rPr lang="en-US" dirty="0"/>
              <a:t>Concept of psychological trauma emerged from the impact of war and its terrors on the human psyche. The concept of “shell shock” from WWI was refined in the Vietnam war to Post-Traumatic Stress Disorder (PTSD) and  was thought be quite rare</a:t>
            </a:r>
          </a:p>
          <a:p>
            <a:r>
              <a:rPr lang="en-US" dirty="0"/>
              <a:t>DSM I – traumatic event defined as “outside the range of usual human experience” usually involving threat to life or bodily integrity. These are events that “overwhelm the ordinary adaptations to life”.</a:t>
            </a:r>
          </a:p>
          <a:p>
            <a:r>
              <a:rPr lang="en-US" dirty="0"/>
              <a:t>Common denominator? “feelings of intense fear, helplessness, loss of control, and threat of annihilation (Herman, 1992, Trauma and Recovery)</a:t>
            </a:r>
          </a:p>
        </p:txBody>
      </p:sp>
    </p:spTree>
    <p:extLst>
      <p:ext uri="{BB962C8B-B14F-4D97-AF65-F5344CB8AC3E}">
        <p14:creationId xmlns:p14="http://schemas.microsoft.com/office/powerpoint/2010/main" val="422917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03E46-4392-4128-B8D2-625243BBC016}"/>
              </a:ext>
            </a:extLst>
          </p:cNvPr>
          <p:cNvSpPr>
            <a:spLocks noGrp="1"/>
          </p:cNvSpPr>
          <p:nvPr>
            <p:ph type="title"/>
          </p:nvPr>
        </p:nvSpPr>
        <p:spPr/>
        <p:txBody>
          <a:bodyPr>
            <a:normAutofit/>
          </a:bodyPr>
          <a:lstStyle/>
          <a:p>
            <a:r>
              <a:rPr lang="en-US" dirty="0"/>
              <a:t>What Constitutes Trauma? History</a:t>
            </a:r>
          </a:p>
        </p:txBody>
      </p:sp>
      <p:sp>
        <p:nvSpPr>
          <p:cNvPr id="3" name="Content Placeholder 2">
            <a:extLst>
              <a:ext uri="{FF2B5EF4-FFF2-40B4-BE49-F238E27FC236}">
                <a16:creationId xmlns:a16="http://schemas.microsoft.com/office/drawing/2014/main" xmlns="" id="{C90A5A69-F143-46BD-9856-345EBF08F823}"/>
              </a:ext>
            </a:extLst>
          </p:cNvPr>
          <p:cNvSpPr>
            <a:spLocks noGrp="1"/>
          </p:cNvSpPr>
          <p:nvPr>
            <p:ph idx="1"/>
          </p:nvPr>
        </p:nvSpPr>
        <p:spPr/>
        <p:txBody>
          <a:bodyPr>
            <a:normAutofit fontScale="55000" lnSpcReduction="20000"/>
          </a:bodyPr>
          <a:lstStyle/>
          <a:p>
            <a:pPr marL="0" indent="0">
              <a:buNone/>
            </a:pPr>
            <a:r>
              <a:rPr lang="en-US" dirty="0"/>
              <a:t> </a:t>
            </a:r>
            <a:r>
              <a:rPr lang="en-US" sz="4400" dirty="0"/>
              <a:t>Women’s movement brought to light the occurrence of experiences that  may or may not not be life-threatening but still induce terror, feelings of helplessness, and loss of control AND are very common; rape, physical, sexual, and emotional abuse.</a:t>
            </a:r>
          </a:p>
          <a:p>
            <a:pPr marL="0" indent="0">
              <a:buNone/>
            </a:pPr>
            <a:endParaRPr lang="en-US" sz="4400" dirty="0"/>
          </a:p>
          <a:p>
            <a:pPr marL="0" indent="0">
              <a:buNone/>
            </a:pPr>
            <a:r>
              <a:rPr lang="en-US" sz="4400" dirty="0"/>
              <a:t>Investigation of children whose early development occurred in  extreme, pervasive, and chronically unsafe, deprived, and/or abusive  conditions revealed impairments across all domains- physical, cognitive, social, and emotional. </a:t>
            </a:r>
          </a:p>
          <a:p>
            <a:pPr marL="0" indent="0">
              <a:buNone/>
            </a:pPr>
            <a:endParaRPr lang="en-US" sz="2600" dirty="0"/>
          </a:p>
          <a:p>
            <a:pPr marL="0" indent="0">
              <a:buNone/>
            </a:pPr>
            <a:r>
              <a:rPr lang="en-US" sz="2600" dirty="0"/>
              <a:t> </a:t>
            </a:r>
          </a:p>
        </p:txBody>
      </p:sp>
    </p:spTree>
    <p:extLst>
      <p:ext uri="{BB962C8B-B14F-4D97-AF65-F5344CB8AC3E}">
        <p14:creationId xmlns:p14="http://schemas.microsoft.com/office/powerpoint/2010/main" val="137758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9E4772-7881-49A9-918A-09173EF82EFC}"/>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xmlns="" id="{13F59149-2B3F-4F1D-98D8-633B67DBC3E9}"/>
              </a:ext>
            </a:extLst>
          </p:cNvPr>
          <p:cNvSpPr>
            <a:spLocks noGrp="1"/>
          </p:cNvSpPr>
          <p:nvPr>
            <p:ph idx="1"/>
          </p:nvPr>
        </p:nvSpPr>
        <p:spPr>
          <a:xfrm>
            <a:off x="1295401" y="2577252"/>
            <a:ext cx="9601196" cy="3318936"/>
          </a:xfrm>
        </p:spPr>
        <p:txBody>
          <a:bodyPr/>
          <a:lstStyle/>
          <a:p>
            <a:r>
              <a:rPr lang="en-US" dirty="0"/>
              <a:t>We are:  </a:t>
            </a:r>
          </a:p>
          <a:p>
            <a:r>
              <a:rPr lang="en-US" dirty="0"/>
              <a:t>One Trauma Specialist: Stephanie Monaghan Blout, Psy.D.  and</a:t>
            </a:r>
          </a:p>
          <a:p>
            <a:r>
              <a:rPr lang="en-US" dirty="0"/>
              <a:t>One Autism Specialist: Nancy Roosa, Psy.D. </a:t>
            </a:r>
          </a:p>
          <a:p>
            <a:endParaRPr lang="en-US" dirty="0"/>
          </a:p>
          <a:p>
            <a:r>
              <a:rPr lang="en-US" dirty="0"/>
              <a:t>We work across the hall from each other and increasingly, our specialties collide.  </a:t>
            </a:r>
          </a:p>
        </p:txBody>
      </p:sp>
    </p:spTree>
    <p:extLst>
      <p:ext uri="{BB962C8B-B14F-4D97-AF65-F5344CB8AC3E}">
        <p14:creationId xmlns:p14="http://schemas.microsoft.com/office/powerpoint/2010/main" val="1552710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What Constitutes Trauma</a:t>
            </a:r>
          </a:p>
        </p:txBody>
      </p:sp>
      <p:sp>
        <p:nvSpPr>
          <p:cNvPr id="3" name="Content Placeholder 2"/>
          <p:cNvSpPr>
            <a:spLocks noGrp="1"/>
          </p:cNvSpPr>
          <p:nvPr>
            <p:ph idx="1"/>
          </p:nvPr>
        </p:nvSpPr>
        <p:spPr/>
        <p:txBody>
          <a:bodyPr>
            <a:normAutofit/>
          </a:bodyPr>
          <a:lstStyle/>
          <a:p>
            <a:pPr>
              <a:buNone/>
            </a:pPr>
            <a:endParaRPr lang="en-US" sz="3200" dirty="0"/>
          </a:p>
          <a:p>
            <a:pPr marL="514350" indent="-514350">
              <a:buAutoNum type="arabicPeriod"/>
            </a:pPr>
            <a:r>
              <a:rPr lang="en-US" sz="3200" dirty="0"/>
              <a:t>Witnessing domestic violence or community violence</a:t>
            </a:r>
          </a:p>
          <a:p>
            <a:pPr marL="514350" indent="-514350">
              <a:buAutoNum type="arabicPeriod"/>
            </a:pPr>
            <a:r>
              <a:rPr lang="en-US" sz="3200" dirty="0"/>
              <a:t>Abuse: physical, sexual, or psychological, especially that occurring within the context of relationship</a:t>
            </a:r>
          </a:p>
          <a:p>
            <a:pPr marL="514350" indent="-514350">
              <a:buAutoNum type="arabicPeriod"/>
            </a:pPr>
            <a:r>
              <a:rPr lang="en-US" sz="3200" dirty="0"/>
              <a:t>Neglect of physical, social, or emotional needs</a:t>
            </a:r>
          </a:p>
          <a:p>
            <a:pPr>
              <a:buNone/>
            </a:pPr>
            <a:endParaRPr lang="en-US" dirty="0"/>
          </a:p>
        </p:txBody>
      </p:sp>
    </p:spTree>
    <p:extLst>
      <p:ext uri="{BB962C8B-B14F-4D97-AF65-F5344CB8AC3E}">
        <p14:creationId xmlns:p14="http://schemas.microsoft.com/office/powerpoint/2010/main" val="353115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4C6B7-02EC-43F2-82EE-30AF773B2D3A}"/>
              </a:ext>
            </a:extLst>
          </p:cNvPr>
          <p:cNvSpPr>
            <a:spLocks noGrp="1"/>
          </p:cNvSpPr>
          <p:nvPr>
            <p:ph type="title"/>
          </p:nvPr>
        </p:nvSpPr>
        <p:spPr/>
        <p:txBody>
          <a:bodyPr/>
          <a:lstStyle/>
          <a:p>
            <a:r>
              <a:rPr lang="en-US" dirty="0"/>
              <a:t>Stress/Trauma Continuum</a:t>
            </a:r>
          </a:p>
        </p:txBody>
      </p:sp>
      <p:sp>
        <p:nvSpPr>
          <p:cNvPr id="3" name="Content Placeholder 2">
            <a:extLst>
              <a:ext uri="{FF2B5EF4-FFF2-40B4-BE49-F238E27FC236}">
                <a16:creationId xmlns:a16="http://schemas.microsoft.com/office/drawing/2014/main" xmlns="" id="{BE15D8A9-6700-457E-AE10-4249FB4ED44F}"/>
              </a:ext>
            </a:extLst>
          </p:cNvPr>
          <p:cNvSpPr>
            <a:spLocks noGrp="1"/>
          </p:cNvSpPr>
          <p:nvPr>
            <p:ph idx="1"/>
          </p:nvPr>
        </p:nvSpPr>
        <p:spPr/>
        <p:txBody>
          <a:bodyPr>
            <a:normAutofit/>
          </a:bodyPr>
          <a:lstStyle/>
          <a:p>
            <a:r>
              <a:rPr lang="en-US" sz="2800" dirty="0"/>
              <a:t>Big T trauma – Life threatening events such as war, rape, torture. </a:t>
            </a:r>
          </a:p>
          <a:p>
            <a:r>
              <a:rPr lang="en-US" sz="2800" dirty="0"/>
              <a:t>Little T trauma – Stressful events that affect our physiology and neurology, such as bullying, neglect, exposure to violence.  </a:t>
            </a:r>
          </a:p>
        </p:txBody>
      </p:sp>
    </p:spTree>
    <p:extLst>
      <p:ext uri="{BB962C8B-B14F-4D97-AF65-F5344CB8AC3E}">
        <p14:creationId xmlns:p14="http://schemas.microsoft.com/office/powerpoint/2010/main" val="3402083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2A95A-92E5-47B2-BE20-44DB091BF90F}"/>
              </a:ext>
            </a:extLst>
          </p:cNvPr>
          <p:cNvSpPr>
            <a:spLocks noGrp="1"/>
          </p:cNvSpPr>
          <p:nvPr>
            <p:ph type="title"/>
          </p:nvPr>
        </p:nvSpPr>
        <p:spPr/>
        <p:txBody>
          <a:bodyPr/>
          <a:lstStyle/>
          <a:p>
            <a:r>
              <a:rPr lang="en-US" dirty="0"/>
              <a:t>We used to think Trauma was rare</a:t>
            </a:r>
          </a:p>
        </p:txBody>
      </p:sp>
      <p:sp>
        <p:nvSpPr>
          <p:cNvPr id="3" name="Content Placeholder 2">
            <a:extLst>
              <a:ext uri="{FF2B5EF4-FFF2-40B4-BE49-F238E27FC236}">
                <a16:creationId xmlns:a16="http://schemas.microsoft.com/office/drawing/2014/main" xmlns="" id="{A0FBD0DE-7F7E-45F5-9B4D-B6BEAB9A8A9D}"/>
              </a:ext>
            </a:extLst>
          </p:cNvPr>
          <p:cNvSpPr>
            <a:spLocks noGrp="1"/>
          </p:cNvSpPr>
          <p:nvPr>
            <p:ph idx="1"/>
          </p:nvPr>
        </p:nvSpPr>
        <p:spPr/>
        <p:txBody>
          <a:bodyPr/>
          <a:lstStyle/>
          <a:p>
            <a:r>
              <a:rPr lang="en-US" dirty="0"/>
              <a:t>Adverse Childhood Experience (ACE) study. </a:t>
            </a:r>
          </a:p>
          <a:p>
            <a:r>
              <a:rPr lang="en-US" dirty="0"/>
              <a:t>Population based study by Kaiser Permanente of 17,000 of their HMO members. </a:t>
            </a:r>
          </a:p>
          <a:p>
            <a:r>
              <a:rPr lang="en-US" dirty="0"/>
              <a:t>Survey of how many people experienced any of about 10 different Adverse childhood experiences, or ACEs, which are potentially traumatic events that occur in childhood (0-17 years).</a:t>
            </a:r>
          </a:p>
          <a:p>
            <a:pPr marL="0" indent="0">
              <a:buNone/>
            </a:pPr>
            <a:endParaRPr lang="en-US" dirty="0"/>
          </a:p>
          <a:p>
            <a:endParaRPr lang="en-US" dirty="0"/>
          </a:p>
        </p:txBody>
      </p:sp>
    </p:spTree>
    <p:extLst>
      <p:ext uri="{BB962C8B-B14F-4D97-AF65-F5344CB8AC3E}">
        <p14:creationId xmlns:p14="http://schemas.microsoft.com/office/powerpoint/2010/main" val="93559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2A403A-AE35-4D45-9EE3-960AA60D4EAA}"/>
              </a:ext>
            </a:extLst>
          </p:cNvPr>
          <p:cNvSpPr>
            <a:spLocks noGrp="1"/>
          </p:cNvSpPr>
          <p:nvPr>
            <p:ph type="title"/>
          </p:nvPr>
        </p:nvSpPr>
        <p:spPr/>
        <p:txBody>
          <a:bodyPr/>
          <a:lstStyle/>
          <a:p>
            <a:r>
              <a:rPr lang="en-US" dirty="0"/>
              <a:t>ACEs</a:t>
            </a:r>
          </a:p>
        </p:txBody>
      </p:sp>
      <p:sp>
        <p:nvSpPr>
          <p:cNvPr id="3" name="Content Placeholder 2">
            <a:extLst>
              <a:ext uri="{FF2B5EF4-FFF2-40B4-BE49-F238E27FC236}">
                <a16:creationId xmlns:a16="http://schemas.microsoft.com/office/drawing/2014/main" xmlns="" id="{ED6151B5-845E-4E06-91CD-C662C96B0409}"/>
              </a:ext>
            </a:extLst>
          </p:cNvPr>
          <p:cNvSpPr>
            <a:spLocks noGrp="1"/>
          </p:cNvSpPr>
          <p:nvPr>
            <p:ph idx="1"/>
          </p:nvPr>
        </p:nvSpPr>
        <p:spPr/>
        <p:txBody>
          <a:bodyPr>
            <a:normAutofit fontScale="92500" lnSpcReduction="20000"/>
          </a:bodyPr>
          <a:lstStyle/>
          <a:p>
            <a:r>
              <a:rPr lang="en-US" dirty="0"/>
              <a:t>Experiencing violence or abuse</a:t>
            </a:r>
          </a:p>
          <a:p>
            <a:r>
              <a:rPr lang="en-US" dirty="0"/>
              <a:t>Witnessing violence in the home or community</a:t>
            </a:r>
          </a:p>
          <a:p>
            <a:r>
              <a:rPr lang="en-US" dirty="0"/>
              <a:t>Having a family member attempt or die by suicide</a:t>
            </a:r>
          </a:p>
          <a:p>
            <a:r>
              <a:rPr lang="en-US" dirty="0"/>
              <a:t>Growing up in a household where there is:</a:t>
            </a:r>
          </a:p>
          <a:p>
            <a:pPr lvl="1"/>
            <a:r>
              <a:rPr lang="en-US" dirty="0"/>
              <a:t>   substance abuse</a:t>
            </a:r>
          </a:p>
          <a:p>
            <a:pPr lvl="1"/>
            <a:r>
              <a:rPr lang="en-US" dirty="0"/>
              <a:t>   mental health problems</a:t>
            </a:r>
          </a:p>
          <a:p>
            <a:pPr lvl="1"/>
            <a:r>
              <a:rPr lang="en-US" dirty="0"/>
              <a:t>   parental separation </a:t>
            </a:r>
          </a:p>
          <a:p>
            <a:pPr lvl="1"/>
            <a:r>
              <a:rPr lang="en-US" dirty="0"/>
              <a:t>   household members being in jail or prison</a:t>
            </a:r>
          </a:p>
          <a:p>
            <a:endParaRPr lang="en-US" dirty="0"/>
          </a:p>
        </p:txBody>
      </p:sp>
    </p:spTree>
    <p:extLst>
      <p:ext uri="{BB962C8B-B14F-4D97-AF65-F5344CB8AC3E}">
        <p14:creationId xmlns:p14="http://schemas.microsoft.com/office/powerpoint/2010/main" val="111928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5D8BB-32BF-447B-9E28-B63A319199F0}"/>
              </a:ext>
            </a:extLst>
          </p:cNvPr>
          <p:cNvSpPr>
            <a:spLocks noGrp="1"/>
          </p:cNvSpPr>
          <p:nvPr>
            <p:ph type="title"/>
          </p:nvPr>
        </p:nvSpPr>
        <p:spPr/>
        <p:txBody>
          <a:bodyPr/>
          <a:lstStyle/>
          <a:p>
            <a:r>
              <a:rPr lang="en-US" dirty="0"/>
              <a:t>ACEs are Common</a:t>
            </a:r>
          </a:p>
        </p:txBody>
      </p:sp>
      <p:sp>
        <p:nvSpPr>
          <p:cNvPr id="3" name="Content Placeholder 2">
            <a:extLst>
              <a:ext uri="{FF2B5EF4-FFF2-40B4-BE49-F238E27FC236}">
                <a16:creationId xmlns:a16="http://schemas.microsoft.com/office/drawing/2014/main" xmlns="" id="{05645058-BB1E-4EA4-AFE6-6728DABF18EB}"/>
              </a:ext>
            </a:extLst>
          </p:cNvPr>
          <p:cNvSpPr>
            <a:spLocks noGrp="1"/>
          </p:cNvSpPr>
          <p:nvPr>
            <p:ph idx="1"/>
          </p:nvPr>
        </p:nvSpPr>
        <p:spPr/>
        <p:txBody>
          <a:bodyPr/>
          <a:lstStyle/>
          <a:p>
            <a:r>
              <a:rPr lang="en-US" dirty="0"/>
              <a:t>Follow up studies.  About 61% of adults surveyed across 25 states reported that they had experienced at least one type of ACE. </a:t>
            </a:r>
          </a:p>
          <a:p>
            <a:r>
              <a:rPr lang="en-US" dirty="0"/>
              <a:t>Nearly 1 in 6 reported they had experienced four or more types of ACEs.</a:t>
            </a:r>
          </a:p>
          <a:p>
            <a:r>
              <a:rPr lang="en-US" dirty="0"/>
              <a:t>Four or more ACEs dramatically increases your chances of chronic health problems, mental illness, and substance misuse in adulthood.</a:t>
            </a:r>
          </a:p>
          <a:p>
            <a:r>
              <a:rPr lang="en-US" dirty="0"/>
              <a:t>These “emotional” problems have “physical” impacts.  </a:t>
            </a:r>
          </a:p>
        </p:txBody>
      </p:sp>
    </p:spTree>
    <p:extLst>
      <p:ext uri="{BB962C8B-B14F-4D97-AF65-F5344CB8AC3E}">
        <p14:creationId xmlns:p14="http://schemas.microsoft.com/office/powerpoint/2010/main" val="71193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Differential Impact of Trauma:</a:t>
            </a:r>
            <a:br>
              <a:rPr lang="en-US" b="1" dirty="0"/>
            </a:br>
            <a:r>
              <a:rPr lang="en-US" b="1" dirty="0"/>
              <a:t>Why Kids Are So Vulnerable</a:t>
            </a:r>
          </a:p>
        </p:txBody>
      </p:sp>
      <p:sp>
        <p:nvSpPr>
          <p:cNvPr id="3" name="Content Placeholder 2"/>
          <p:cNvSpPr>
            <a:spLocks noGrp="1"/>
          </p:cNvSpPr>
          <p:nvPr>
            <p:ph idx="1"/>
          </p:nvPr>
        </p:nvSpPr>
        <p:spPr>
          <a:xfrm>
            <a:off x="1725768" y="2627290"/>
            <a:ext cx="8901591" cy="3065172"/>
          </a:xfrm>
        </p:spPr>
        <p:txBody>
          <a:bodyPr>
            <a:normAutofit fontScale="92500"/>
          </a:bodyPr>
          <a:lstStyle/>
          <a:p>
            <a:pPr marL="0" indent="0">
              <a:buNone/>
            </a:pPr>
            <a:r>
              <a:rPr lang="en-US" sz="3200" dirty="0"/>
              <a:t>Developmental Vulnerability</a:t>
            </a:r>
          </a:p>
          <a:p>
            <a:pPr marL="0" indent="0">
              <a:buNone/>
            </a:pPr>
            <a:r>
              <a:rPr lang="en-US" sz="3200" dirty="0"/>
              <a:t>-Helplessness of young children: what is life-threatening to young children is not the same as for adults</a:t>
            </a:r>
          </a:p>
          <a:p>
            <a:pPr marL="0" indent="0">
              <a:buNone/>
            </a:pPr>
            <a:r>
              <a:rPr lang="en-US" sz="3200" dirty="0"/>
              <a:t> -Trauma to growing brains alters the trajectory of development</a:t>
            </a:r>
          </a:p>
          <a:p>
            <a:pPr marL="0" indent="0">
              <a:buNone/>
            </a:pPr>
            <a:endParaRPr lang="en-US" sz="3200" dirty="0"/>
          </a:p>
        </p:txBody>
      </p:sp>
    </p:spTree>
    <p:extLst>
      <p:ext uri="{BB962C8B-B14F-4D97-AF65-F5344CB8AC3E}">
        <p14:creationId xmlns:p14="http://schemas.microsoft.com/office/powerpoint/2010/main" val="3081868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704707-9E8F-4772-84FA-5E29A347032F}"/>
              </a:ext>
            </a:extLst>
          </p:cNvPr>
          <p:cNvSpPr>
            <a:spLocks noGrp="1"/>
          </p:cNvSpPr>
          <p:nvPr>
            <p:ph type="title"/>
          </p:nvPr>
        </p:nvSpPr>
        <p:spPr/>
        <p:txBody>
          <a:bodyPr/>
          <a:lstStyle/>
          <a:p>
            <a:r>
              <a:rPr lang="en-US" dirty="0"/>
              <a:t>The Neurobiology of Stress and Trauma</a:t>
            </a:r>
          </a:p>
        </p:txBody>
      </p:sp>
      <p:sp>
        <p:nvSpPr>
          <p:cNvPr id="3" name="Content Placeholder 2">
            <a:extLst>
              <a:ext uri="{FF2B5EF4-FFF2-40B4-BE49-F238E27FC236}">
                <a16:creationId xmlns:a16="http://schemas.microsoft.com/office/drawing/2014/main" xmlns="" id="{50713796-923E-42D9-8E61-EED01CFF2E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8004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A681E-AE64-4557-AF6B-18F708A3D428}"/>
              </a:ext>
            </a:extLst>
          </p:cNvPr>
          <p:cNvSpPr>
            <a:spLocks noGrp="1"/>
          </p:cNvSpPr>
          <p:nvPr>
            <p:ph type="title"/>
          </p:nvPr>
        </p:nvSpPr>
        <p:spPr>
          <a:xfrm>
            <a:off x="1141413" y="618518"/>
            <a:ext cx="9905998" cy="3089882"/>
          </a:xfrm>
        </p:spPr>
        <p:txBody>
          <a:bodyPr/>
          <a:lstStyle/>
          <a:p>
            <a:pPr algn="ctr"/>
            <a:r>
              <a:rPr lang="en-US" b="1" dirty="0"/>
              <a:t>The Stress Response</a:t>
            </a:r>
          </a:p>
        </p:txBody>
      </p:sp>
      <p:pic>
        <p:nvPicPr>
          <p:cNvPr id="5" name="Content Placeholder 4">
            <a:extLst>
              <a:ext uri="{FF2B5EF4-FFF2-40B4-BE49-F238E27FC236}">
                <a16:creationId xmlns:a16="http://schemas.microsoft.com/office/drawing/2014/main" xmlns="" id="{60FD9B1F-375E-4E09-9FCE-DEAE06EE008B}"/>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tretch>
            <a:fillRect/>
          </a:stretch>
        </p:blipFill>
        <p:spPr>
          <a:xfrm>
            <a:off x="4941985" y="2916238"/>
            <a:ext cx="2304856" cy="2874962"/>
          </a:xfrm>
        </p:spPr>
      </p:pic>
      <p:sp>
        <p:nvSpPr>
          <p:cNvPr id="6" name="TextBox 5">
            <a:extLst>
              <a:ext uri="{FF2B5EF4-FFF2-40B4-BE49-F238E27FC236}">
                <a16:creationId xmlns:a16="http://schemas.microsoft.com/office/drawing/2014/main" xmlns="" id="{079D3292-DD50-4045-AFEF-AFB4DAC3A85F}"/>
              </a:ext>
            </a:extLst>
          </p:cNvPr>
          <p:cNvSpPr txBox="1"/>
          <p:nvPr/>
        </p:nvSpPr>
        <p:spPr>
          <a:xfrm>
            <a:off x="4941985" y="5791200"/>
            <a:ext cx="2304856" cy="369332"/>
          </a:xfrm>
          <a:prstGeom prst="rect">
            <a:avLst/>
          </a:prstGeom>
          <a:noFill/>
        </p:spPr>
        <p:txBody>
          <a:bodyPr wrap="square" rtlCol="0">
            <a:spAutoFit/>
          </a:bodyPr>
          <a:lstStyle/>
          <a:p>
            <a:r>
              <a:rPr lang="en-US" sz="900" dirty="0">
                <a:hlinkClick r:id="rId4" tooltip="https://supportinggraduateteachers.wikispaces.com/Stress+Management+Tips"/>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56189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The Stress  Response</a:t>
            </a:r>
          </a:p>
        </p:txBody>
      </p:sp>
      <p:sp>
        <p:nvSpPr>
          <p:cNvPr id="5" name="Content Placeholder 4"/>
          <p:cNvSpPr>
            <a:spLocks noGrp="1"/>
          </p:cNvSpPr>
          <p:nvPr>
            <p:ph idx="1"/>
          </p:nvPr>
        </p:nvSpPr>
        <p:spPr/>
        <p:txBody>
          <a:bodyPr>
            <a:normAutofit lnSpcReduction="10000"/>
          </a:bodyPr>
          <a:lstStyle/>
          <a:p>
            <a:pPr algn="ctr"/>
            <a:r>
              <a:rPr lang="en-US" sz="4000" dirty="0"/>
              <a:t>The Body’s Alarm System- Enable us to gear up to respond to threat</a:t>
            </a:r>
          </a:p>
          <a:p>
            <a:pPr algn="ctr"/>
            <a:endParaRPr lang="en-US" sz="4000" dirty="0"/>
          </a:p>
          <a:p>
            <a:pPr algn="ctr"/>
            <a:r>
              <a:rPr lang="en-US" sz="4000" dirty="0"/>
              <a:t>Response- The Hypothalamic-Pituitary-Adrenal Circuit (HPA)</a:t>
            </a:r>
          </a:p>
        </p:txBody>
      </p:sp>
    </p:spTree>
    <p:extLst>
      <p:ext uri="{BB962C8B-B14F-4D97-AF65-F5344CB8AC3E}">
        <p14:creationId xmlns:p14="http://schemas.microsoft.com/office/powerpoint/2010/main" val="785299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Presentations\HPA circuit.jpg"/>
          <p:cNvPicPr>
            <a:picLocks noChangeAspect="1" noChangeArrowheads="1"/>
          </p:cNvPicPr>
          <p:nvPr/>
        </p:nvPicPr>
        <p:blipFill>
          <a:blip r:embed="rId3" cstate="print"/>
          <a:srcRect/>
          <a:stretch>
            <a:fillRect/>
          </a:stretch>
        </p:blipFill>
        <p:spPr bwMode="auto">
          <a:xfrm>
            <a:off x="2057400" y="762000"/>
            <a:ext cx="7467600" cy="5334000"/>
          </a:xfrm>
          <a:prstGeom prst="rect">
            <a:avLst/>
          </a:prstGeom>
          <a:noFill/>
        </p:spPr>
      </p:pic>
    </p:spTree>
    <p:extLst>
      <p:ext uri="{BB962C8B-B14F-4D97-AF65-F5344CB8AC3E}">
        <p14:creationId xmlns:p14="http://schemas.microsoft.com/office/powerpoint/2010/main" val="144916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9CB6-C93C-491B-9F49-BE67AEA39246}"/>
              </a:ext>
            </a:extLst>
          </p:cNvPr>
          <p:cNvSpPr>
            <a:spLocks noGrp="1"/>
          </p:cNvSpPr>
          <p:nvPr>
            <p:ph type="title"/>
          </p:nvPr>
        </p:nvSpPr>
        <p:spPr/>
        <p:txBody>
          <a:bodyPr/>
          <a:lstStyle/>
          <a:p>
            <a:r>
              <a:rPr lang="en-US" dirty="0"/>
              <a:t>Introduction to the Problem: Autism</a:t>
            </a:r>
          </a:p>
        </p:txBody>
      </p:sp>
      <p:sp>
        <p:nvSpPr>
          <p:cNvPr id="3" name="Content Placeholder 2">
            <a:extLst>
              <a:ext uri="{FF2B5EF4-FFF2-40B4-BE49-F238E27FC236}">
                <a16:creationId xmlns:a16="http://schemas.microsoft.com/office/drawing/2014/main" xmlns="" id="{72F564F6-0ED0-49D1-A07F-62398C612B8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87935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Impact of Hormones</a:t>
            </a:r>
          </a:p>
        </p:txBody>
      </p:sp>
      <p:sp>
        <p:nvSpPr>
          <p:cNvPr id="3" name="Content Placeholder 2"/>
          <p:cNvSpPr>
            <a:spLocks noGrp="1"/>
          </p:cNvSpPr>
          <p:nvPr>
            <p:ph idx="1"/>
          </p:nvPr>
        </p:nvSpPr>
        <p:spPr>
          <a:xfrm>
            <a:off x="1141412" y="2505075"/>
            <a:ext cx="9905999" cy="4044812"/>
          </a:xfrm>
        </p:spPr>
        <p:txBody>
          <a:bodyPr>
            <a:normAutofit fontScale="55000" lnSpcReduction="20000"/>
          </a:bodyPr>
          <a:lstStyle/>
          <a:p>
            <a:pPr lvl="0"/>
            <a:r>
              <a:rPr lang="en-US" sz="5100" dirty="0">
                <a:latin typeface="Garamond" panose="02020404030301010803" pitchFamily="18" charset="0"/>
                <a:ea typeface="Calibri"/>
                <a:cs typeface="Times New Roman"/>
              </a:rPr>
              <a:t>Switch on systems needed to respond to threat- sympathetic nervous system (Fight or Flight)</a:t>
            </a:r>
          </a:p>
          <a:p>
            <a:r>
              <a:rPr lang="en-US" sz="5100" dirty="0">
                <a:latin typeface="Garamond" panose="02020404030301010803" pitchFamily="18" charset="0"/>
                <a:ea typeface="Calibri"/>
                <a:cs typeface="Times New Roman"/>
              </a:rPr>
              <a:t>Switch off systems not essential to crisis response – parasympathetic nervous system (Rest and Digest)- included digestive system, reproductive hormones, growth hormones</a:t>
            </a:r>
          </a:p>
          <a:p>
            <a:r>
              <a:rPr lang="en-US" sz="5100" dirty="0">
                <a:latin typeface="Garamond" panose="02020404030301010803" pitchFamily="18" charset="0"/>
                <a:ea typeface="Calibri"/>
                <a:cs typeface="Times New Roman"/>
              </a:rPr>
              <a:t>Stimulates the release of sugar (glucose) to power muscles and brain to respond to the danger (Cortisol)</a:t>
            </a:r>
          </a:p>
          <a:p>
            <a:r>
              <a:rPr lang="en-US" sz="5100" dirty="0">
                <a:latin typeface="Garamond" panose="02020404030301010803" pitchFamily="18" charset="0"/>
                <a:ea typeface="Calibri"/>
                <a:cs typeface="Times New Roman"/>
              </a:rPr>
              <a:t>Once danger is passed, Cortisol exerts a feedback loop to shut the production of CRH by the hypothalamus</a:t>
            </a:r>
            <a:r>
              <a:rPr lang="en-US" sz="5100" dirty="0">
                <a:latin typeface="Calibri"/>
                <a:ea typeface="Calibri"/>
                <a:cs typeface="Times New Roman"/>
              </a:rPr>
              <a:t>.</a:t>
            </a:r>
          </a:p>
          <a:p>
            <a:pPr lvl="0"/>
            <a:endParaRPr lang="en-US" sz="2800" dirty="0">
              <a:latin typeface="Calibri"/>
              <a:ea typeface="Calibri"/>
              <a:cs typeface="Times New Roman"/>
            </a:endParaRPr>
          </a:p>
          <a:p>
            <a:endParaRPr lang="en-US" dirty="0"/>
          </a:p>
        </p:txBody>
      </p:sp>
    </p:spTree>
    <p:extLst>
      <p:ext uri="{BB962C8B-B14F-4D97-AF65-F5344CB8AC3E}">
        <p14:creationId xmlns:p14="http://schemas.microsoft.com/office/powerpoint/2010/main" val="2698480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1500"/>
            <a:ext cx="7239000" cy="1714500"/>
          </a:xfrm>
        </p:spPr>
        <p:txBody>
          <a:bodyPr>
            <a:normAutofit fontScale="90000"/>
          </a:bodyPr>
          <a:lstStyle/>
          <a:p>
            <a:pPr algn="ctr"/>
            <a:r>
              <a:rPr lang="en-US" b="1" dirty="0"/>
              <a:t>Chronic Exposure to Stress:</a:t>
            </a:r>
            <a:br>
              <a:rPr lang="en-US" b="1" dirty="0"/>
            </a:br>
            <a:r>
              <a:rPr lang="en-US" b="1" dirty="0"/>
              <a:t>What if the Loop doesn’t shut down? </a:t>
            </a:r>
          </a:p>
        </p:txBody>
      </p:sp>
      <p:sp>
        <p:nvSpPr>
          <p:cNvPr id="3" name="Content Placeholder 2"/>
          <p:cNvSpPr>
            <a:spLocks noGrp="1"/>
          </p:cNvSpPr>
          <p:nvPr>
            <p:ph idx="1"/>
          </p:nvPr>
        </p:nvSpPr>
        <p:spPr>
          <a:xfrm>
            <a:off x="1321904" y="2590800"/>
            <a:ext cx="9303026" cy="3864936"/>
          </a:xfrm>
        </p:spPr>
        <p:txBody>
          <a:bodyPr>
            <a:normAutofit/>
          </a:bodyPr>
          <a:lstStyle/>
          <a:p>
            <a:pPr lvl="0"/>
            <a:r>
              <a:rPr lang="en-US" sz="3200" dirty="0">
                <a:latin typeface="Garamond" panose="02020404030301010803" pitchFamily="18" charset="0"/>
                <a:ea typeface="Calibri"/>
                <a:cs typeface="Times New Roman"/>
              </a:rPr>
              <a:t>Significant, ongoing stress in early childhood can cause the HPA feedback loop to become stronger, and with each reiteration, the loop becomes stronger, leading to a very sensitive stress response. Which this </a:t>
            </a:r>
            <a:r>
              <a:rPr lang="en-US" sz="3200" dirty="0" err="1">
                <a:latin typeface="Garamond" panose="02020404030301010803" pitchFamily="18" charset="0"/>
                <a:ea typeface="Calibri"/>
                <a:cs typeface="Times New Roman"/>
              </a:rPr>
              <a:t>hypervigilance</a:t>
            </a:r>
            <a:r>
              <a:rPr lang="en-US" sz="3200" dirty="0">
                <a:latin typeface="Garamond" panose="02020404030301010803" pitchFamily="18" charset="0"/>
                <a:ea typeface="Calibri"/>
                <a:cs typeface="Times New Roman"/>
              </a:rPr>
              <a:t> may be adaptive in highly dangerous environments, the “life or death” response to minor irritants results in adjustment problems in other settings</a:t>
            </a:r>
          </a:p>
          <a:p>
            <a:endParaRPr lang="en-US" dirty="0"/>
          </a:p>
        </p:txBody>
      </p:sp>
    </p:spTree>
    <p:extLst>
      <p:ext uri="{BB962C8B-B14F-4D97-AF65-F5344CB8AC3E}">
        <p14:creationId xmlns:p14="http://schemas.microsoft.com/office/powerpoint/2010/main" val="204726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36040"/>
          </a:xfrm>
        </p:spPr>
        <p:txBody>
          <a:bodyPr>
            <a:normAutofit/>
          </a:bodyPr>
          <a:lstStyle/>
          <a:p>
            <a:pPr algn="ctr"/>
            <a:r>
              <a:rPr lang="en-US" b="1" dirty="0"/>
              <a:t>Impact of Trauma </a:t>
            </a:r>
            <a:endParaRPr lang="en-US" dirty="0"/>
          </a:p>
        </p:txBody>
      </p:sp>
      <p:sp>
        <p:nvSpPr>
          <p:cNvPr id="3" name="Content Placeholder 2"/>
          <p:cNvSpPr>
            <a:spLocks noGrp="1"/>
          </p:cNvSpPr>
          <p:nvPr>
            <p:ph idx="1"/>
          </p:nvPr>
        </p:nvSpPr>
        <p:spPr>
          <a:xfrm>
            <a:off x="1046480" y="1787497"/>
            <a:ext cx="9553270" cy="4731026"/>
          </a:xfrm>
        </p:spPr>
        <p:txBody>
          <a:bodyPr>
            <a:noAutofit/>
          </a:bodyPr>
          <a:lstStyle/>
          <a:p>
            <a:pPr lvl="1"/>
            <a:endParaRPr lang="en-US" sz="2800" dirty="0"/>
          </a:p>
          <a:p>
            <a:pPr lvl="1"/>
            <a:r>
              <a:rPr lang="en-US" sz="2800" dirty="0"/>
              <a:t>Attentional system is geared  to be on the lookout for signs of danger (triggers)</a:t>
            </a:r>
          </a:p>
          <a:p>
            <a:pPr lvl="1"/>
            <a:r>
              <a:rPr lang="en-US" sz="2800" dirty="0"/>
              <a:t>Arousal “set-points” are fixed (too much, too little)</a:t>
            </a:r>
          </a:p>
          <a:p>
            <a:pPr lvl="1"/>
            <a:r>
              <a:rPr lang="en-US" sz="2800" dirty="0"/>
              <a:t>Distorts perceptions of people and events </a:t>
            </a:r>
          </a:p>
          <a:p>
            <a:pPr lvl="1"/>
            <a:r>
              <a:rPr lang="en-US" sz="2800" dirty="0"/>
              <a:t>Drastically limits capacity for flexible thinking and creative problem solving</a:t>
            </a:r>
          </a:p>
          <a:p>
            <a:pPr lvl="1"/>
            <a:r>
              <a:rPr lang="en-US" sz="2800" dirty="0"/>
              <a:t>Creates conditions of physical discomfort</a:t>
            </a:r>
          </a:p>
        </p:txBody>
      </p:sp>
    </p:spTree>
    <p:extLst>
      <p:ext uri="{BB962C8B-B14F-4D97-AF65-F5344CB8AC3E}">
        <p14:creationId xmlns:p14="http://schemas.microsoft.com/office/powerpoint/2010/main" val="306664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952500"/>
            <a:ext cx="10018713" cy="838200"/>
          </a:xfrm>
        </p:spPr>
        <p:txBody>
          <a:bodyPr>
            <a:normAutofit/>
          </a:bodyPr>
          <a:lstStyle/>
          <a:p>
            <a:pPr algn="ctr"/>
            <a:r>
              <a:rPr lang="en-US" b="1" dirty="0"/>
              <a:t>Behavioral Presentation in the Classroom</a:t>
            </a:r>
          </a:p>
        </p:txBody>
      </p:sp>
      <p:sp>
        <p:nvSpPr>
          <p:cNvPr id="3" name="Content Placeholder 2"/>
          <p:cNvSpPr>
            <a:spLocks noGrp="1"/>
          </p:cNvSpPr>
          <p:nvPr>
            <p:ph idx="1"/>
          </p:nvPr>
        </p:nvSpPr>
        <p:spPr>
          <a:xfrm>
            <a:off x="2232660" y="2514600"/>
            <a:ext cx="8852852" cy="3657600"/>
          </a:xfrm>
        </p:spPr>
        <p:txBody>
          <a:bodyPr>
            <a:noAutofit/>
          </a:bodyPr>
          <a:lstStyle/>
          <a:p>
            <a:r>
              <a:rPr lang="en-US" dirty="0"/>
              <a:t>Attention and EF problems (can look like ADHD)</a:t>
            </a:r>
          </a:p>
          <a:p>
            <a:r>
              <a:rPr lang="en-US" dirty="0"/>
              <a:t>Diminished Language Competency</a:t>
            </a:r>
          </a:p>
          <a:p>
            <a:r>
              <a:rPr lang="en-US" dirty="0"/>
              <a:t>Behavioral Dysregulation</a:t>
            </a:r>
          </a:p>
          <a:p>
            <a:r>
              <a:rPr lang="en-US" dirty="0"/>
              <a:t>Anxiety, Depression, Self-Injurious Behaviors</a:t>
            </a:r>
          </a:p>
          <a:p>
            <a:r>
              <a:rPr lang="en-US" dirty="0"/>
              <a:t>Learning Issues</a:t>
            </a:r>
          </a:p>
          <a:p>
            <a:r>
              <a:rPr lang="en-US" dirty="0"/>
              <a:t>Weak Social Skills</a:t>
            </a:r>
          </a:p>
          <a:p>
            <a:r>
              <a:rPr lang="en-US" dirty="0"/>
              <a:t>Substance Abuse </a:t>
            </a:r>
          </a:p>
        </p:txBody>
      </p:sp>
    </p:spTree>
    <p:extLst>
      <p:ext uri="{BB962C8B-B14F-4D97-AF65-F5344CB8AC3E}">
        <p14:creationId xmlns:p14="http://schemas.microsoft.com/office/powerpoint/2010/main" val="2260544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4671C8-6779-4E10-BA3D-E718C41CCA69}"/>
              </a:ext>
            </a:extLst>
          </p:cNvPr>
          <p:cNvSpPr>
            <a:spLocks noGrp="1"/>
          </p:cNvSpPr>
          <p:nvPr>
            <p:ph type="title"/>
          </p:nvPr>
        </p:nvSpPr>
        <p:spPr/>
        <p:txBody>
          <a:bodyPr/>
          <a:lstStyle/>
          <a:p>
            <a:r>
              <a:rPr lang="en-US" dirty="0"/>
              <a:t>Who’s Most Vulnerable to Trauma</a:t>
            </a:r>
          </a:p>
        </p:txBody>
      </p:sp>
      <p:sp>
        <p:nvSpPr>
          <p:cNvPr id="3" name="Content Placeholder 2">
            <a:extLst>
              <a:ext uri="{FF2B5EF4-FFF2-40B4-BE49-F238E27FC236}">
                <a16:creationId xmlns:a16="http://schemas.microsoft.com/office/drawing/2014/main" xmlns="" id="{DB1527C9-D584-4077-858B-1732A2CF80B3}"/>
              </a:ext>
            </a:extLst>
          </p:cNvPr>
          <p:cNvSpPr>
            <a:spLocks noGrp="1"/>
          </p:cNvSpPr>
          <p:nvPr>
            <p:ph idx="1"/>
          </p:nvPr>
        </p:nvSpPr>
        <p:spPr>
          <a:xfrm>
            <a:off x="1295402" y="2374052"/>
            <a:ext cx="9601196" cy="3318936"/>
          </a:xfrm>
        </p:spPr>
        <p:txBody>
          <a:bodyPr>
            <a:noAutofit/>
          </a:bodyPr>
          <a:lstStyle/>
          <a:p>
            <a:r>
              <a:rPr lang="en-US" sz="2800" dirty="0"/>
              <a:t>Any </a:t>
            </a:r>
            <a:r>
              <a:rPr lang="en-US" sz="2800" b="1" dirty="0"/>
              <a:t>marginalized or powerless </a:t>
            </a:r>
            <a:r>
              <a:rPr lang="en-US" sz="2800" dirty="0"/>
              <a:t>population: </a:t>
            </a:r>
          </a:p>
          <a:p>
            <a:pPr lvl="1">
              <a:lnSpc>
                <a:spcPct val="120000"/>
              </a:lnSpc>
              <a:spcBef>
                <a:spcPts val="0"/>
              </a:spcBef>
              <a:spcAft>
                <a:spcPts val="0"/>
              </a:spcAft>
            </a:pPr>
            <a:r>
              <a:rPr lang="en-US" dirty="0"/>
              <a:t>Women</a:t>
            </a:r>
          </a:p>
          <a:p>
            <a:pPr lvl="1">
              <a:lnSpc>
                <a:spcPct val="120000"/>
              </a:lnSpc>
              <a:spcBef>
                <a:spcPts val="0"/>
              </a:spcBef>
              <a:spcAft>
                <a:spcPts val="0"/>
              </a:spcAft>
            </a:pPr>
            <a:r>
              <a:rPr lang="en-US" dirty="0"/>
              <a:t>Children </a:t>
            </a:r>
          </a:p>
          <a:p>
            <a:pPr lvl="1">
              <a:lnSpc>
                <a:spcPct val="120000"/>
              </a:lnSpc>
              <a:spcBef>
                <a:spcPts val="0"/>
              </a:spcBef>
              <a:spcAft>
                <a:spcPts val="0"/>
              </a:spcAft>
            </a:pPr>
            <a:r>
              <a:rPr lang="en-US" dirty="0"/>
              <a:t>Racial/ethnic minorities </a:t>
            </a:r>
          </a:p>
          <a:p>
            <a:pPr lvl="1">
              <a:lnSpc>
                <a:spcPct val="120000"/>
              </a:lnSpc>
              <a:spcBef>
                <a:spcPts val="0"/>
              </a:spcBef>
              <a:spcAft>
                <a:spcPts val="0"/>
              </a:spcAft>
            </a:pPr>
            <a:r>
              <a:rPr lang="en-US" dirty="0"/>
              <a:t>Impoverished individuals </a:t>
            </a:r>
          </a:p>
          <a:p>
            <a:pPr lvl="1">
              <a:lnSpc>
                <a:spcPct val="120000"/>
              </a:lnSpc>
              <a:spcBef>
                <a:spcPts val="0"/>
              </a:spcBef>
              <a:spcAft>
                <a:spcPts val="0"/>
              </a:spcAft>
            </a:pPr>
            <a:r>
              <a:rPr lang="en-US" dirty="0"/>
              <a:t>Individuals with disabilities </a:t>
            </a:r>
            <a:r>
              <a:rPr lang="en-US"/>
              <a:t>or differences </a:t>
            </a:r>
            <a:endParaRPr lang="en-US" dirty="0"/>
          </a:p>
          <a:p>
            <a:pPr marL="457200" lvl="1" indent="0">
              <a:lnSpc>
                <a:spcPct val="120000"/>
              </a:lnSpc>
              <a:spcBef>
                <a:spcPts val="0"/>
              </a:spcBef>
              <a:spcAft>
                <a:spcPts val="0"/>
              </a:spcAft>
              <a:buNone/>
            </a:pPr>
            <a:r>
              <a:rPr lang="en-US" sz="2400" dirty="0"/>
              <a:t>All of these groups have been found to be more likely to have experienced traumatic events, large and small.  What do they have in common?  Lack of power</a:t>
            </a:r>
            <a:r>
              <a:rPr lang="en-US" dirty="0"/>
              <a:t>.  </a:t>
            </a:r>
          </a:p>
        </p:txBody>
      </p:sp>
    </p:spTree>
    <p:extLst>
      <p:ext uri="{BB962C8B-B14F-4D97-AF65-F5344CB8AC3E}">
        <p14:creationId xmlns:p14="http://schemas.microsoft.com/office/powerpoint/2010/main" val="3521222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BC040-7CE0-424E-9F1E-64EF02382B83}"/>
              </a:ext>
            </a:extLst>
          </p:cNvPr>
          <p:cNvSpPr>
            <a:spLocks noGrp="1"/>
          </p:cNvSpPr>
          <p:nvPr>
            <p:ph type="title"/>
          </p:nvPr>
        </p:nvSpPr>
        <p:spPr/>
        <p:txBody>
          <a:bodyPr>
            <a:normAutofit fontScale="90000"/>
          </a:bodyPr>
          <a:lstStyle/>
          <a:p>
            <a:r>
              <a:rPr lang="en-US" dirty="0"/>
              <a:t>The Problem: </a:t>
            </a:r>
            <a:br>
              <a:rPr lang="en-US" dirty="0"/>
            </a:br>
            <a:r>
              <a:rPr lang="en-US" dirty="0"/>
              <a:t>ASD = Vulnerability to Stress/Trauma</a:t>
            </a:r>
          </a:p>
        </p:txBody>
      </p:sp>
      <p:sp>
        <p:nvSpPr>
          <p:cNvPr id="3" name="Content Placeholder 2">
            <a:extLst>
              <a:ext uri="{FF2B5EF4-FFF2-40B4-BE49-F238E27FC236}">
                <a16:creationId xmlns:a16="http://schemas.microsoft.com/office/drawing/2014/main" xmlns="" id="{FB4027AF-128E-47AC-B452-8444935425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59237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B5476-334F-43C8-921C-C137198DECAC}"/>
              </a:ext>
            </a:extLst>
          </p:cNvPr>
          <p:cNvSpPr>
            <a:spLocks noGrp="1"/>
          </p:cNvSpPr>
          <p:nvPr>
            <p:ph type="title"/>
          </p:nvPr>
        </p:nvSpPr>
        <p:spPr/>
        <p:txBody>
          <a:bodyPr>
            <a:normAutofit fontScale="90000"/>
          </a:bodyPr>
          <a:lstStyle/>
          <a:p>
            <a:r>
              <a:rPr lang="en-US" dirty="0"/>
              <a:t>People with autism experience more trauma </a:t>
            </a:r>
          </a:p>
        </p:txBody>
      </p:sp>
      <p:sp>
        <p:nvSpPr>
          <p:cNvPr id="3" name="Content Placeholder 2">
            <a:extLst>
              <a:ext uri="{FF2B5EF4-FFF2-40B4-BE49-F238E27FC236}">
                <a16:creationId xmlns:a16="http://schemas.microsoft.com/office/drawing/2014/main" xmlns="" id="{8A82E9F3-8C84-42EC-AB29-36D3E7159575}"/>
              </a:ext>
            </a:extLst>
          </p:cNvPr>
          <p:cNvSpPr>
            <a:spLocks noGrp="1"/>
          </p:cNvSpPr>
          <p:nvPr>
            <p:ph idx="1"/>
          </p:nvPr>
        </p:nvSpPr>
        <p:spPr/>
        <p:txBody>
          <a:bodyPr>
            <a:normAutofit lnSpcReduction="10000"/>
          </a:bodyPr>
          <a:lstStyle/>
          <a:p>
            <a:r>
              <a:rPr lang="en-US" dirty="0">
                <a:solidFill>
                  <a:srgbClr val="000000"/>
                </a:solidFill>
                <a:ea typeface="Times New Roman" panose="02020603050405020304" pitchFamily="18" charset="0"/>
              </a:rPr>
              <a:t>People with autism have a </a:t>
            </a:r>
            <a:r>
              <a:rPr lang="en-US" u="sng" dirty="0">
                <a:solidFill>
                  <a:srgbClr val="006699"/>
                </a:solidFill>
                <a:ea typeface="Times New Roman" panose="02020603050405020304" pitchFamily="18" charset="0"/>
                <a:hlinkClick r:id="rId2"/>
              </a:rPr>
              <a:t>higher risk</a:t>
            </a:r>
            <a:r>
              <a:rPr lang="en-US" dirty="0">
                <a:solidFill>
                  <a:srgbClr val="000000"/>
                </a:solidFill>
                <a:ea typeface="Times New Roman" panose="02020603050405020304" pitchFamily="18" charset="0"/>
              </a:rPr>
              <a:t> of adverse childhood experiences, such as financial hardship, mental illness or substance abuse in their families or parent separation or divorce</a:t>
            </a:r>
            <a:r>
              <a:rPr lang="en-US" dirty="0">
                <a:solidFill>
                  <a:srgbClr val="000000"/>
                </a:solidFill>
                <a:latin typeface="Arial" panose="020B0604020202020204" pitchFamily="34" charset="0"/>
                <a:ea typeface="Times New Roman" panose="02020603050405020304" pitchFamily="18" charset="0"/>
              </a:rPr>
              <a:t>. </a:t>
            </a:r>
          </a:p>
          <a:p>
            <a:r>
              <a:rPr lang="en-US" dirty="0"/>
              <a:t>A diagnosis of ASD is significantly associated with a higher probability of one or more ACEs. </a:t>
            </a:r>
          </a:p>
          <a:p>
            <a:r>
              <a:rPr lang="en-US" dirty="0"/>
              <a:t>The number of children with ASD who were exposed to four or more ACEs was twice as high as neurotypical peers. </a:t>
            </a:r>
          </a:p>
          <a:p>
            <a:r>
              <a:rPr lang="en-US" dirty="0"/>
              <a:t>Berg et al. (</a:t>
            </a:r>
            <a:r>
              <a:rPr lang="en-US" u="sng" dirty="0">
                <a:hlinkClick r:id="rId3"/>
              </a:rPr>
              <a:t>2016</a:t>
            </a:r>
            <a:r>
              <a:rPr lang="en-US" dirty="0"/>
              <a:t>) </a:t>
            </a:r>
          </a:p>
          <a:p>
            <a:endParaRPr lang="en-US" dirty="0"/>
          </a:p>
        </p:txBody>
      </p:sp>
    </p:spTree>
    <p:extLst>
      <p:ext uri="{BB962C8B-B14F-4D97-AF65-F5344CB8AC3E}">
        <p14:creationId xmlns:p14="http://schemas.microsoft.com/office/powerpoint/2010/main" val="3662051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F9063-EDF2-4DDB-8C52-BF4CE462D50B}"/>
              </a:ext>
            </a:extLst>
          </p:cNvPr>
          <p:cNvSpPr>
            <a:spLocks noGrp="1"/>
          </p:cNvSpPr>
          <p:nvPr>
            <p:ph type="title"/>
          </p:nvPr>
        </p:nvSpPr>
        <p:spPr/>
        <p:txBody>
          <a:bodyPr>
            <a:normAutofit fontScale="90000"/>
          </a:bodyPr>
          <a:lstStyle/>
          <a:p>
            <a:r>
              <a:rPr lang="en-US" dirty="0"/>
              <a:t>Children with autism experience more trauma </a:t>
            </a:r>
          </a:p>
        </p:txBody>
      </p:sp>
      <p:sp>
        <p:nvSpPr>
          <p:cNvPr id="3" name="Content Placeholder 2">
            <a:extLst>
              <a:ext uri="{FF2B5EF4-FFF2-40B4-BE49-F238E27FC236}">
                <a16:creationId xmlns:a16="http://schemas.microsoft.com/office/drawing/2014/main" xmlns="" id="{5652CDFB-5715-4A52-B7C8-0F381AB1CD58}"/>
              </a:ext>
            </a:extLst>
          </p:cNvPr>
          <p:cNvSpPr>
            <a:spLocks noGrp="1"/>
          </p:cNvSpPr>
          <p:nvPr>
            <p:ph idx="1"/>
          </p:nvPr>
        </p:nvSpPr>
        <p:spPr/>
        <p:txBody>
          <a:bodyPr>
            <a:normAutofit fontScale="92500" lnSpcReduction="10000"/>
          </a:bodyPr>
          <a:lstStyle/>
          <a:p>
            <a:r>
              <a:rPr lang="en-US" dirty="0"/>
              <a:t>Another population study </a:t>
            </a:r>
            <a:r>
              <a:rPr lang="en-US" u="sng" dirty="0">
                <a:hlinkClick r:id="rId2">
                  <a:extLst>
                    <a:ext uri="{A12FA001-AC4F-418D-AE19-62706E023703}">
                      <ahyp:hlinkClr xmlns:ahyp="http://schemas.microsoft.com/office/drawing/2018/hyperlinkcolor" xmlns="" val="tx"/>
                    </a:ext>
                  </a:extLst>
                </a:hlinkClick>
              </a:rPr>
              <a:t>compared patterns of abuse and neglect</a:t>
            </a:r>
            <a:r>
              <a:rPr lang="en-US" dirty="0"/>
              <a:t> for nearly 5,000 children born in Virginia from 1992 to 1998. </a:t>
            </a:r>
          </a:p>
          <a:p>
            <a:r>
              <a:rPr lang="en-US" dirty="0"/>
              <a:t>Nearly one in five autistic children in the state, and one in three with both autism and intellectual disability, had been reported to be maltreated. </a:t>
            </a:r>
          </a:p>
          <a:p>
            <a:r>
              <a:rPr lang="en-US" dirty="0"/>
              <a:t>Even after adjusting for factors such as low family income and limited parental education, children with autism remain up to three times as likely as their neurotypical peers to experience maltreatment. </a:t>
            </a:r>
          </a:p>
          <a:p>
            <a:r>
              <a:rPr lang="en-US" dirty="0">
                <a:hlinkClick r:id="rId3"/>
              </a:rPr>
              <a:t>Christina McDonnell</a:t>
            </a:r>
            <a:r>
              <a:rPr lang="en-US" dirty="0"/>
              <a:t>, assistant professor of clinical psychology at Virginia Polytechnic Institute and State University in Blacksburg. </a:t>
            </a:r>
          </a:p>
        </p:txBody>
      </p:sp>
    </p:spTree>
    <p:extLst>
      <p:ext uri="{BB962C8B-B14F-4D97-AF65-F5344CB8AC3E}">
        <p14:creationId xmlns:p14="http://schemas.microsoft.com/office/powerpoint/2010/main" val="1693671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62006-02E2-46C8-9109-9D5DB7F11D57}"/>
              </a:ext>
            </a:extLst>
          </p:cNvPr>
          <p:cNvSpPr>
            <a:spLocks noGrp="1"/>
          </p:cNvSpPr>
          <p:nvPr>
            <p:ph type="title"/>
          </p:nvPr>
        </p:nvSpPr>
        <p:spPr/>
        <p:txBody>
          <a:bodyPr/>
          <a:lstStyle/>
          <a:p>
            <a:r>
              <a:rPr lang="en-US" dirty="0"/>
              <a:t>But do we take it seriously enough?</a:t>
            </a:r>
          </a:p>
        </p:txBody>
      </p:sp>
      <p:sp>
        <p:nvSpPr>
          <p:cNvPr id="3" name="Content Placeholder 2">
            <a:extLst>
              <a:ext uri="{FF2B5EF4-FFF2-40B4-BE49-F238E27FC236}">
                <a16:creationId xmlns:a16="http://schemas.microsoft.com/office/drawing/2014/main" xmlns="" id="{A13E3002-C269-4397-9BA7-07F712969933}"/>
              </a:ext>
            </a:extLst>
          </p:cNvPr>
          <p:cNvSpPr>
            <a:spLocks noGrp="1"/>
          </p:cNvSpPr>
          <p:nvPr>
            <p:ph idx="1"/>
          </p:nvPr>
        </p:nvSpPr>
        <p:spPr/>
        <p:txBody>
          <a:bodyPr>
            <a:normAutofit fontScale="92500" lnSpcReduction="10000"/>
          </a:bodyPr>
          <a:lstStyle/>
          <a:p>
            <a:r>
              <a:rPr lang="en-US" dirty="0"/>
              <a:t>In Tennessee, researchers analyzed data from an autism monitoring site run by the U.S. Centers for Disease Control and Prevention. More than 24,000 children born in 2006. </a:t>
            </a:r>
          </a:p>
          <a:p>
            <a:r>
              <a:rPr lang="en-US" dirty="0"/>
              <a:t>Having autism </a:t>
            </a:r>
            <a:r>
              <a:rPr lang="en-US" b="1" dirty="0">
                <a:hlinkClick r:id="rId2"/>
              </a:rPr>
              <a:t>more than doubles a child’s chances</a:t>
            </a:r>
            <a:r>
              <a:rPr lang="en-US" dirty="0"/>
              <a:t> of referral to child protective services.  17 percent of the 387 autistic children had been the subject of calls to the state’s child abuse hotline, compared with 7 percent of the others. </a:t>
            </a:r>
          </a:p>
          <a:p>
            <a:r>
              <a:rPr lang="en-US" dirty="0"/>
              <a:t>Despite the higher number of reports, however, child protection professionals investigated the caregivers of only 62 percent of the autistic children, compared with 92 percent of typical children.</a:t>
            </a:r>
          </a:p>
        </p:txBody>
      </p:sp>
    </p:spTree>
    <p:extLst>
      <p:ext uri="{BB962C8B-B14F-4D97-AF65-F5344CB8AC3E}">
        <p14:creationId xmlns:p14="http://schemas.microsoft.com/office/powerpoint/2010/main" val="1159731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D20F9-34BF-4EBF-8971-6B788C797FF8}"/>
              </a:ext>
            </a:extLst>
          </p:cNvPr>
          <p:cNvSpPr>
            <a:spLocks noGrp="1"/>
          </p:cNvSpPr>
          <p:nvPr>
            <p:ph type="title"/>
          </p:nvPr>
        </p:nvSpPr>
        <p:spPr/>
        <p:txBody>
          <a:bodyPr/>
          <a:lstStyle/>
          <a:p>
            <a:r>
              <a:rPr lang="en-US" dirty="0"/>
              <a:t>Children with ASD are bullied</a:t>
            </a:r>
          </a:p>
        </p:txBody>
      </p:sp>
      <p:sp>
        <p:nvSpPr>
          <p:cNvPr id="3" name="Content Placeholder 2">
            <a:extLst>
              <a:ext uri="{FF2B5EF4-FFF2-40B4-BE49-F238E27FC236}">
                <a16:creationId xmlns:a16="http://schemas.microsoft.com/office/drawing/2014/main" xmlns="" id="{ED82DE02-9D5D-42E3-9513-B11F09694B06}"/>
              </a:ext>
            </a:extLst>
          </p:cNvPr>
          <p:cNvSpPr>
            <a:spLocks noGrp="1"/>
          </p:cNvSpPr>
          <p:nvPr>
            <p:ph idx="1"/>
          </p:nvPr>
        </p:nvSpPr>
        <p:spPr/>
        <p:txBody>
          <a:bodyPr/>
          <a:lstStyle/>
          <a:p>
            <a:r>
              <a:rPr lang="en-US" dirty="0"/>
              <a:t>A 2018 review of studies found that children with autism are </a:t>
            </a:r>
            <a:r>
              <a:rPr lang="en-US" b="1" u="sng" dirty="0">
                <a:hlinkClick r:id="rId2"/>
              </a:rPr>
              <a:t>bullied three to four times</a:t>
            </a:r>
            <a:r>
              <a:rPr lang="en-US" dirty="0"/>
              <a:t> as often as those without disabilities, including their own siblings: </a:t>
            </a:r>
          </a:p>
          <a:p>
            <a:r>
              <a:rPr lang="en-US" b="1" u="sng" dirty="0">
                <a:hlinkClick r:id="rId3"/>
              </a:rPr>
              <a:t>40 to 90 percent of children with autism</a:t>
            </a:r>
            <a:r>
              <a:rPr lang="en-US" dirty="0"/>
              <a:t> are bullied, compared with 10 to 40 percent of typical children.</a:t>
            </a:r>
          </a:p>
          <a:p>
            <a:r>
              <a:rPr lang="en-US" b="1" u="sng" dirty="0">
                <a:hlinkClick r:id="rId4"/>
              </a:rPr>
              <a:t>Daniel Hoover</a:t>
            </a:r>
            <a:r>
              <a:rPr lang="en-US" dirty="0"/>
              <a:t>, a child and adolescent psychologist at the Kennedy Krieger Institute in Baltimore, Maryland.</a:t>
            </a:r>
          </a:p>
          <a:p>
            <a:endParaRPr lang="en-US" dirty="0"/>
          </a:p>
        </p:txBody>
      </p:sp>
    </p:spTree>
    <p:extLst>
      <p:ext uri="{BB962C8B-B14F-4D97-AF65-F5344CB8AC3E}">
        <p14:creationId xmlns:p14="http://schemas.microsoft.com/office/powerpoint/2010/main" val="185547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BBAF6-4FDA-4EB8-9253-D13CD519C8B0}"/>
              </a:ext>
            </a:extLst>
          </p:cNvPr>
          <p:cNvSpPr>
            <a:spLocks noGrp="1"/>
          </p:cNvSpPr>
          <p:nvPr>
            <p:ph type="title"/>
          </p:nvPr>
        </p:nvSpPr>
        <p:spPr/>
        <p:txBody>
          <a:bodyPr/>
          <a:lstStyle/>
          <a:p>
            <a:r>
              <a:rPr lang="en-US" dirty="0"/>
              <a:t>One Case: Autism emerges after Trauma</a:t>
            </a:r>
          </a:p>
        </p:txBody>
      </p:sp>
      <p:sp>
        <p:nvSpPr>
          <p:cNvPr id="3" name="Content Placeholder 2">
            <a:extLst>
              <a:ext uri="{FF2B5EF4-FFF2-40B4-BE49-F238E27FC236}">
                <a16:creationId xmlns:a16="http://schemas.microsoft.com/office/drawing/2014/main" xmlns="" id="{D7F16F2B-9CC7-4E5F-859B-D809E0CAAC39}"/>
              </a:ext>
            </a:extLst>
          </p:cNvPr>
          <p:cNvSpPr>
            <a:spLocks noGrp="1"/>
          </p:cNvSpPr>
          <p:nvPr>
            <p:ph idx="1"/>
          </p:nvPr>
        </p:nvSpPr>
        <p:spPr/>
        <p:txBody>
          <a:bodyPr>
            <a:normAutofit/>
          </a:bodyPr>
          <a:lstStyle/>
          <a:p>
            <a:r>
              <a:rPr lang="en-US" dirty="0"/>
              <a:t>7 year old boy.  Reportedly traumatized in 1</a:t>
            </a:r>
            <a:r>
              <a:rPr lang="en-US" baseline="30000" dirty="0"/>
              <a:t>st</a:t>
            </a:r>
            <a:r>
              <a:rPr lang="en-US" dirty="0"/>
              <a:t> grade. </a:t>
            </a:r>
          </a:p>
          <a:p>
            <a:pPr lvl="1"/>
            <a:r>
              <a:rPr lang="en-US" dirty="0"/>
              <a:t>Becomes afraid of school, regression in skills, hitting himself in head </a:t>
            </a:r>
          </a:p>
          <a:p>
            <a:pPr lvl="2"/>
            <a:r>
              <a:rPr lang="en-US" dirty="0"/>
              <a:t>Particularly afraid of one therapist, who saw him individually.  </a:t>
            </a:r>
          </a:p>
          <a:p>
            <a:pPr lvl="1"/>
            <a:r>
              <a:rPr lang="en-US" dirty="0"/>
              <a:t>Refuses to do anything that reminds him of school: even things he loved like singing.  </a:t>
            </a:r>
          </a:p>
          <a:p>
            <a:pPr lvl="1"/>
            <a:r>
              <a:rPr lang="en-US" dirty="0"/>
              <a:t>Won’t play with peers or even leave the house </a:t>
            </a:r>
          </a:p>
          <a:p>
            <a:r>
              <a:rPr lang="en-US" dirty="0"/>
              <a:t>No prior diagnosis of Autism. </a:t>
            </a:r>
          </a:p>
          <a:p>
            <a:endParaRPr lang="en-US" dirty="0"/>
          </a:p>
          <a:p>
            <a:pPr algn="ctr"/>
            <a:endParaRPr lang="en-US" sz="3200" dirty="0"/>
          </a:p>
          <a:p>
            <a:endParaRPr lang="en-US" dirty="0"/>
          </a:p>
        </p:txBody>
      </p:sp>
    </p:spTree>
    <p:extLst>
      <p:ext uri="{BB962C8B-B14F-4D97-AF65-F5344CB8AC3E}">
        <p14:creationId xmlns:p14="http://schemas.microsoft.com/office/powerpoint/2010/main" val="2746248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15DAC-FDDB-4743-B24E-20C957879DBB}"/>
              </a:ext>
            </a:extLst>
          </p:cNvPr>
          <p:cNvSpPr>
            <a:spLocks noGrp="1"/>
          </p:cNvSpPr>
          <p:nvPr>
            <p:ph type="title"/>
          </p:nvPr>
        </p:nvSpPr>
        <p:spPr/>
        <p:txBody>
          <a:bodyPr/>
          <a:lstStyle/>
          <a:p>
            <a:r>
              <a:rPr lang="en-US" dirty="0"/>
              <a:t>The Experience of Autism</a:t>
            </a:r>
          </a:p>
        </p:txBody>
      </p:sp>
      <p:sp>
        <p:nvSpPr>
          <p:cNvPr id="3" name="Content Placeholder 2">
            <a:extLst>
              <a:ext uri="{FF2B5EF4-FFF2-40B4-BE49-F238E27FC236}">
                <a16:creationId xmlns:a16="http://schemas.microsoft.com/office/drawing/2014/main" xmlns="" id="{640C7603-659C-46DA-BFBF-CE129DB69BE8}"/>
              </a:ext>
            </a:extLst>
          </p:cNvPr>
          <p:cNvSpPr>
            <a:spLocks noGrp="1"/>
          </p:cNvSpPr>
          <p:nvPr>
            <p:ph idx="1"/>
          </p:nvPr>
        </p:nvSpPr>
        <p:spPr/>
        <p:txBody>
          <a:bodyPr/>
          <a:lstStyle/>
          <a:p>
            <a:r>
              <a:rPr lang="en-US" dirty="0"/>
              <a:t>In speaking with people with ASD about traumatic experiences, Dr. Kerns, has heard “everything from sexual abuse, emotional abuse and horrendous bullying, to much broader concepts, like what it’s like to go around your whole life in a world where you have </a:t>
            </a:r>
            <a:r>
              <a:rPr lang="en-US" b="1" dirty="0"/>
              <a:t>50 percent less input </a:t>
            </a:r>
            <a:r>
              <a:rPr lang="en-US" dirty="0"/>
              <a:t>than everyone else because you have social deficits. Or feeling </a:t>
            </a:r>
            <a:r>
              <a:rPr lang="en-US" b="1" dirty="0"/>
              <a:t>constantly overwhelmed by sensory experience </a:t>
            </a:r>
            <a:r>
              <a:rPr lang="en-US" dirty="0"/>
              <a:t>— feeling </a:t>
            </a:r>
            <a:r>
              <a:rPr lang="en-US" b="1" dirty="0"/>
              <a:t>marginalized in our society because you’re somebody with differences.”</a:t>
            </a:r>
          </a:p>
          <a:p>
            <a:endParaRPr lang="en-US" dirty="0"/>
          </a:p>
        </p:txBody>
      </p:sp>
    </p:spTree>
    <p:extLst>
      <p:ext uri="{BB962C8B-B14F-4D97-AF65-F5344CB8AC3E}">
        <p14:creationId xmlns:p14="http://schemas.microsoft.com/office/powerpoint/2010/main" val="3611146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C1913-3933-479A-B947-2AA95348E91A}"/>
              </a:ext>
            </a:extLst>
          </p:cNvPr>
          <p:cNvSpPr>
            <a:spLocks noGrp="1"/>
          </p:cNvSpPr>
          <p:nvPr>
            <p:ph type="title"/>
          </p:nvPr>
        </p:nvSpPr>
        <p:spPr/>
        <p:txBody>
          <a:bodyPr/>
          <a:lstStyle/>
          <a:p>
            <a:r>
              <a:rPr lang="en-US" dirty="0"/>
              <a:t>Important note</a:t>
            </a:r>
          </a:p>
        </p:txBody>
      </p:sp>
      <p:sp>
        <p:nvSpPr>
          <p:cNvPr id="3" name="Content Placeholder 2">
            <a:extLst>
              <a:ext uri="{FF2B5EF4-FFF2-40B4-BE49-F238E27FC236}">
                <a16:creationId xmlns:a16="http://schemas.microsoft.com/office/drawing/2014/main" xmlns="" id="{F65B0E4C-CEF4-4387-A426-A76C9577F02A}"/>
              </a:ext>
            </a:extLst>
          </p:cNvPr>
          <p:cNvSpPr>
            <a:spLocks noGrp="1"/>
          </p:cNvSpPr>
          <p:nvPr>
            <p:ph idx="1"/>
          </p:nvPr>
        </p:nvSpPr>
        <p:spPr/>
        <p:txBody>
          <a:bodyPr>
            <a:normAutofit lnSpcReduction="10000"/>
          </a:bodyPr>
          <a:lstStyle/>
          <a:p>
            <a:r>
              <a:rPr lang="en-US" dirty="0"/>
              <a:t>This is NOT blaming the victim.  </a:t>
            </a:r>
          </a:p>
          <a:p>
            <a:r>
              <a:rPr lang="en-US" dirty="0"/>
              <a:t>Individuals with Autism are more likely to experience traumatic events because of our culture’s intolerance of diversity-not some innate problem. </a:t>
            </a:r>
          </a:p>
          <a:p>
            <a:r>
              <a:rPr lang="en-US" dirty="0"/>
              <a:t>We have made </a:t>
            </a:r>
            <a:r>
              <a:rPr lang="en-US" i="1" dirty="0"/>
              <a:t>some</a:t>
            </a:r>
            <a:r>
              <a:rPr lang="en-US" dirty="0"/>
              <a:t> progress in some areas, say not blaming victims of rape for being raped. </a:t>
            </a:r>
          </a:p>
          <a:p>
            <a:r>
              <a:rPr lang="en-US" dirty="0"/>
              <a:t>BUT we’ve made less progress accepting neurodiversity, so that </a:t>
            </a:r>
            <a:r>
              <a:rPr lang="en-US" dirty="0" err="1"/>
              <a:t>neurodiverse</a:t>
            </a:r>
            <a:r>
              <a:rPr lang="en-US" dirty="0"/>
              <a:t> individuals are truly valued in a school, work or community setting.  </a:t>
            </a:r>
          </a:p>
          <a:p>
            <a:pPr lvl="1"/>
            <a:r>
              <a:rPr lang="en-US" dirty="0"/>
              <a:t>We give lip service to no bullying, but we accept a quirky child not having friends  </a:t>
            </a:r>
          </a:p>
        </p:txBody>
      </p:sp>
    </p:spTree>
    <p:extLst>
      <p:ext uri="{BB962C8B-B14F-4D97-AF65-F5344CB8AC3E}">
        <p14:creationId xmlns:p14="http://schemas.microsoft.com/office/powerpoint/2010/main" val="3033033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81B2A8-01FF-43B2-989A-76ECAB0EC0A4}"/>
              </a:ext>
            </a:extLst>
          </p:cNvPr>
          <p:cNvSpPr>
            <a:spLocks noGrp="1"/>
          </p:cNvSpPr>
          <p:nvPr>
            <p:ph type="title"/>
          </p:nvPr>
        </p:nvSpPr>
        <p:spPr/>
        <p:txBody>
          <a:bodyPr/>
          <a:lstStyle/>
          <a:p>
            <a:r>
              <a:rPr lang="en-US" dirty="0"/>
              <a:t>Autism increases risk of trauma</a:t>
            </a:r>
          </a:p>
        </p:txBody>
      </p:sp>
      <p:sp>
        <p:nvSpPr>
          <p:cNvPr id="3" name="Content Placeholder 2">
            <a:extLst>
              <a:ext uri="{FF2B5EF4-FFF2-40B4-BE49-F238E27FC236}">
                <a16:creationId xmlns:a16="http://schemas.microsoft.com/office/drawing/2014/main" xmlns="" id="{B3FDF4BE-E76A-4C30-B1BB-4E7186C28E5F}"/>
              </a:ext>
            </a:extLst>
          </p:cNvPr>
          <p:cNvSpPr>
            <a:spLocks noGrp="1"/>
          </p:cNvSpPr>
          <p:nvPr>
            <p:ph idx="1"/>
          </p:nvPr>
        </p:nvSpPr>
        <p:spPr/>
        <p:txBody>
          <a:bodyPr>
            <a:normAutofit/>
          </a:bodyPr>
          <a:lstStyle/>
          <a:p>
            <a:r>
              <a:rPr lang="en-US" sz="2800" dirty="0"/>
              <a:t>Bullying from peers</a:t>
            </a:r>
          </a:p>
          <a:p>
            <a:r>
              <a:rPr lang="en-US" sz="2800" dirty="0"/>
              <a:t>Parents who don’t understand their child</a:t>
            </a:r>
          </a:p>
          <a:p>
            <a:r>
              <a:rPr lang="en-US" sz="2800" dirty="0"/>
              <a:t>Negating messages from teachers, society, professional treaters</a:t>
            </a:r>
          </a:p>
          <a:p>
            <a:r>
              <a:rPr lang="en-US" sz="2800" dirty="0"/>
              <a:t>Harsh discipline to manage behaviors</a:t>
            </a:r>
          </a:p>
          <a:p>
            <a:pPr algn="ctr"/>
            <a:r>
              <a:rPr lang="en-US" sz="3200" i="1" dirty="0"/>
              <a:t>  just a few examples from recent cases….</a:t>
            </a:r>
          </a:p>
        </p:txBody>
      </p:sp>
    </p:spTree>
    <p:extLst>
      <p:ext uri="{BB962C8B-B14F-4D97-AF65-F5344CB8AC3E}">
        <p14:creationId xmlns:p14="http://schemas.microsoft.com/office/powerpoint/2010/main" val="1466432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31E14-59F1-45C0-B4D5-EDBC3295F011}"/>
              </a:ext>
            </a:extLst>
          </p:cNvPr>
          <p:cNvSpPr>
            <a:spLocks noGrp="1"/>
          </p:cNvSpPr>
          <p:nvPr>
            <p:ph type="title"/>
          </p:nvPr>
        </p:nvSpPr>
        <p:spPr/>
        <p:txBody>
          <a:bodyPr/>
          <a:lstStyle/>
          <a:p>
            <a:r>
              <a:rPr lang="en-US" dirty="0"/>
              <a:t>School-Induced Trauma</a:t>
            </a:r>
          </a:p>
        </p:txBody>
      </p:sp>
      <p:sp>
        <p:nvSpPr>
          <p:cNvPr id="3" name="Content Placeholder 2">
            <a:extLst>
              <a:ext uri="{FF2B5EF4-FFF2-40B4-BE49-F238E27FC236}">
                <a16:creationId xmlns:a16="http://schemas.microsoft.com/office/drawing/2014/main" xmlns="" id="{8879B2FF-EF4D-47AB-9325-DBD8E01E433D}"/>
              </a:ext>
            </a:extLst>
          </p:cNvPr>
          <p:cNvSpPr>
            <a:spLocks noGrp="1"/>
          </p:cNvSpPr>
          <p:nvPr>
            <p:ph idx="1"/>
          </p:nvPr>
        </p:nvSpPr>
        <p:spPr/>
        <p:txBody>
          <a:bodyPr>
            <a:normAutofit fontScale="92500"/>
          </a:bodyPr>
          <a:lstStyle/>
          <a:p>
            <a:r>
              <a:rPr lang="en-US" dirty="0"/>
              <a:t>5</a:t>
            </a:r>
            <a:r>
              <a:rPr lang="en-US" baseline="30000" dirty="0"/>
              <a:t>th</a:t>
            </a:r>
            <a:r>
              <a:rPr lang="en-US" dirty="0"/>
              <a:t> grader in special education school for children with learning disabilities. </a:t>
            </a:r>
          </a:p>
          <a:p>
            <a:r>
              <a:rPr lang="en-US" dirty="0"/>
              <a:t>He is well behaved, intelligent and hard working.</a:t>
            </a:r>
          </a:p>
          <a:p>
            <a:r>
              <a:rPr lang="en-US" dirty="0"/>
              <a:t>BUT when stressed, he engages in stereotyped behaviors, probably to self sooth. </a:t>
            </a:r>
          </a:p>
          <a:p>
            <a:r>
              <a:rPr lang="en-US" dirty="0"/>
              <a:t>Teachers develop a behavior plan to extinguish the behavior. </a:t>
            </a:r>
          </a:p>
          <a:p>
            <a:r>
              <a:rPr lang="en-US" dirty="0"/>
              <a:t>	  two warnings then misses recess.  </a:t>
            </a:r>
          </a:p>
          <a:p>
            <a:r>
              <a:rPr lang="en-US" dirty="0"/>
              <a:t>The presence of the plan further stresses him and he engages in more self soothing behavior.  </a:t>
            </a:r>
          </a:p>
        </p:txBody>
      </p:sp>
    </p:spTree>
    <p:extLst>
      <p:ext uri="{BB962C8B-B14F-4D97-AF65-F5344CB8AC3E}">
        <p14:creationId xmlns:p14="http://schemas.microsoft.com/office/powerpoint/2010/main" val="694240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B0724-DD88-4E94-8192-CEBAB6C2D058}"/>
              </a:ext>
            </a:extLst>
          </p:cNvPr>
          <p:cNvSpPr>
            <a:spLocks noGrp="1"/>
          </p:cNvSpPr>
          <p:nvPr>
            <p:ph type="title"/>
          </p:nvPr>
        </p:nvSpPr>
        <p:spPr/>
        <p:txBody>
          <a:bodyPr/>
          <a:lstStyle/>
          <a:p>
            <a:r>
              <a:rPr lang="en-US" dirty="0"/>
              <a:t>Stress exacerbates symptoms</a:t>
            </a:r>
          </a:p>
        </p:txBody>
      </p:sp>
      <p:sp>
        <p:nvSpPr>
          <p:cNvPr id="3" name="Content Placeholder 2">
            <a:extLst>
              <a:ext uri="{FF2B5EF4-FFF2-40B4-BE49-F238E27FC236}">
                <a16:creationId xmlns:a16="http://schemas.microsoft.com/office/drawing/2014/main" xmlns="" id="{900001A9-4556-46B8-A1B8-FCB7D9947B4E}"/>
              </a:ext>
            </a:extLst>
          </p:cNvPr>
          <p:cNvSpPr>
            <a:spLocks noGrp="1"/>
          </p:cNvSpPr>
          <p:nvPr>
            <p:ph idx="1"/>
          </p:nvPr>
        </p:nvSpPr>
        <p:spPr/>
        <p:txBody>
          <a:bodyPr/>
          <a:lstStyle/>
          <a:p>
            <a:r>
              <a:rPr lang="en-US" dirty="0"/>
              <a:t>Gets to the point that this boy just quickly engages in behavior first thing in the morning, so as to get the consequence.  This releases his tension and he doesn’t have to worry about it for the rest of the day.  </a:t>
            </a:r>
          </a:p>
          <a:p>
            <a:r>
              <a:rPr lang="en-US" dirty="0"/>
              <a:t>Teachers just see him as being “more autistic” not “more stressed.”</a:t>
            </a:r>
          </a:p>
          <a:p>
            <a:r>
              <a:rPr lang="en-US" dirty="0"/>
              <a:t>He is soon counseled out of the school due to his autistic behaviors.  </a:t>
            </a:r>
          </a:p>
        </p:txBody>
      </p:sp>
    </p:spTree>
    <p:extLst>
      <p:ext uri="{BB962C8B-B14F-4D97-AF65-F5344CB8AC3E}">
        <p14:creationId xmlns:p14="http://schemas.microsoft.com/office/powerpoint/2010/main" val="4075169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AAFC6-A96C-4DB4-8404-6AD8D60B9179}"/>
              </a:ext>
            </a:extLst>
          </p:cNvPr>
          <p:cNvSpPr>
            <a:spLocks noGrp="1"/>
          </p:cNvSpPr>
          <p:nvPr>
            <p:ph type="title"/>
          </p:nvPr>
        </p:nvSpPr>
        <p:spPr/>
        <p:txBody>
          <a:bodyPr/>
          <a:lstStyle/>
          <a:p>
            <a:r>
              <a:rPr lang="en-US" dirty="0"/>
              <a:t>Parenting Mis-steps</a:t>
            </a:r>
          </a:p>
        </p:txBody>
      </p:sp>
      <p:sp>
        <p:nvSpPr>
          <p:cNvPr id="3" name="Content Placeholder 2">
            <a:extLst>
              <a:ext uri="{FF2B5EF4-FFF2-40B4-BE49-F238E27FC236}">
                <a16:creationId xmlns:a16="http://schemas.microsoft.com/office/drawing/2014/main" xmlns="" id="{1FC86AF2-D22D-45F7-9724-EE0EC6A0F472}"/>
              </a:ext>
            </a:extLst>
          </p:cNvPr>
          <p:cNvSpPr>
            <a:spLocks noGrp="1"/>
          </p:cNvSpPr>
          <p:nvPr>
            <p:ph idx="1"/>
          </p:nvPr>
        </p:nvSpPr>
        <p:spPr/>
        <p:txBody>
          <a:bodyPr/>
          <a:lstStyle/>
          <a:p>
            <a:r>
              <a:rPr lang="en-US" dirty="0"/>
              <a:t>A mother confessed that until her child was diagnosed with Autism at age 8, she would get angry at his behaviors and perseverative interests.</a:t>
            </a:r>
          </a:p>
          <a:p>
            <a:r>
              <a:rPr lang="en-US" dirty="0"/>
              <a:t>He would stroke her hair repeatedly and talk too much about trains. </a:t>
            </a:r>
          </a:p>
          <a:p>
            <a:r>
              <a:rPr lang="en-US" dirty="0"/>
              <a:t>On advice of therapist, she tried to extinguish these behaviors by ignoring him. </a:t>
            </a:r>
          </a:p>
          <a:p>
            <a:r>
              <a:rPr lang="en-US" dirty="0"/>
              <a:t>She often lost patience and yelled, hit, or sent him to his room.  </a:t>
            </a:r>
          </a:p>
        </p:txBody>
      </p:sp>
    </p:spTree>
    <p:extLst>
      <p:ext uri="{BB962C8B-B14F-4D97-AF65-F5344CB8AC3E}">
        <p14:creationId xmlns:p14="http://schemas.microsoft.com/office/powerpoint/2010/main" val="2482825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92698-F443-4FFB-BDF7-17A62248BFA6}"/>
              </a:ext>
            </a:extLst>
          </p:cNvPr>
          <p:cNvSpPr>
            <a:spLocks noGrp="1"/>
          </p:cNvSpPr>
          <p:nvPr>
            <p:ph type="title"/>
          </p:nvPr>
        </p:nvSpPr>
        <p:spPr/>
        <p:txBody>
          <a:bodyPr/>
          <a:lstStyle/>
          <a:p>
            <a:r>
              <a:rPr lang="en-US" dirty="0"/>
              <a:t>Peer Induced Trauma</a:t>
            </a:r>
          </a:p>
        </p:txBody>
      </p:sp>
      <p:sp>
        <p:nvSpPr>
          <p:cNvPr id="3" name="Content Placeholder 2">
            <a:extLst>
              <a:ext uri="{FF2B5EF4-FFF2-40B4-BE49-F238E27FC236}">
                <a16:creationId xmlns:a16="http://schemas.microsoft.com/office/drawing/2014/main" xmlns="" id="{31E285A1-982E-40CD-86B7-554D797FB3BC}"/>
              </a:ext>
            </a:extLst>
          </p:cNvPr>
          <p:cNvSpPr>
            <a:spLocks noGrp="1"/>
          </p:cNvSpPr>
          <p:nvPr>
            <p:ph idx="1"/>
          </p:nvPr>
        </p:nvSpPr>
        <p:spPr/>
        <p:txBody>
          <a:bodyPr/>
          <a:lstStyle/>
          <a:p>
            <a:r>
              <a:rPr lang="en-US" dirty="0"/>
              <a:t>16 year old in public school. Extremely smart. </a:t>
            </a:r>
          </a:p>
          <a:p>
            <a:r>
              <a:rPr lang="en-US" dirty="0"/>
              <a:t>But naïve.  Classmates set him up for social failure.  </a:t>
            </a:r>
          </a:p>
          <a:p>
            <a:pPr lvl="1"/>
            <a:r>
              <a:rPr lang="en-US" dirty="0"/>
              <a:t>“That girl likes you. Ask her out.” </a:t>
            </a:r>
          </a:p>
          <a:p>
            <a:pPr lvl="1"/>
            <a:r>
              <a:rPr lang="en-US" dirty="0"/>
              <a:t>“Today vaping is OK at school.  You can vape in the front lobby.” </a:t>
            </a:r>
          </a:p>
          <a:p>
            <a:pPr marL="457200" lvl="1" indent="0">
              <a:buNone/>
            </a:pPr>
            <a:endParaRPr lang="en-US" dirty="0"/>
          </a:p>
          <a:p>
            <a:pPr marL="457200" lvl="1" indent="0">
              <a:buNone/>
            </a:pPr>
            <a:r>
              <a:rPr lang="en-US" sz="2400" dirty="0"/>
              <a:t>To the point that he got in trouble and was suspended from his public school and went to a collaborative, which was academically less advanced.  </a:t>
            </a:r>
          </a:p>
          <a:p>
            <a:pPr lvl="1"/>
            <a:endParaRPr lang="en-US" dirty="0"/>
          </a:p>
        </p:txBody>
      </p:sp>
    </p:spTree>
    <p:extLst>
      <p:ext uri="{BB962C8B-B14F-4D97-AF65-F5344CB8AC3E}">
        <p14:creationId xmlns:p14="http://schemas.microsoft.com/office/powerpoint/2010/main" val="579540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C4874-98D2-4873-9268-CDD11B372A60}"/>
              </a:ext>
            </a:extLst>
          </p:cNvPr>
          <p:cNvSpPr>
            <a:spLocks noGrp="1"/>
          </p:cNvSpPr>
          <p:nvPr>
            <p:ph type="title"/>
          </p:nvPr>
        </p:nvSpPr>
        <p:spPr/>
        <p:txBody>
          <a:bodyPr/>
          <a:lstStyle/>
          <a:p>
            <a:r>
              <a:rPr lang="en-US" dirty="0"/>
              <a:t>Situation is worse for Adults </a:t>
            </a:r>
          </a:p>
        </p:txBody>
      </p:sp>
      <p:sp>
        <p:nvSpPr>
          <p:cNvPr id="3" name="Content Placeholder 2">
            <a:extLst>
              <a:ext uri="{FF2B5EF4-FFF2-40B4-BE49-F238E27FC236}">
                <a16:creationId xmlns:a16="http://schemas.microsoft.com/office/drawing/2014/main" xmlns="" id="{FEA9A16E-9562-42E7-8908-BDBA9D14408B}"/>
              </a:ext>
            </a:extLst>
          </p:cNvPr>
          <p:cNvSpPr>
            <a:spLocks noGrp="1"/>
          </p:cNvSpPr>
          <p:nvPr>
            <p:ph idx="1"/>
          </p:nvPr>
        </p:nvSpPr>
        <p:spPr/>
        <p:txBody>
          <a:bodyPr>
            <a:noAutofit/>
          </a:bodyPr>
          <a:lstStyle/>
          <a:p>
            <a:r>
              <a:rPr lang="en-US" sz="2800" dirty="0"/>
              <a:t>Most adults today grew up before Autism was known or diagnosed. </a:t>
            </a:r>
          </a:p>
          <a:p>
            <a:r>
              <a:rPr lang="en-US" sz="2800" dirty="0"/>
              <a:t>Most adults today grew up when the effects of trauma were not known</a:t>
            </a:r>
          </a:p>
          <a:p>
            <a:r>
              <a:rPr lang="en-US" sz="2800" dirty="0"/>
              <a:t>Have lived with years of traumatic experiences due to others’ lack of understanding and lack of good treatment </a:t>
            </a:r>
          </a:p>
        </p:txBody>
      </p:sp>
    </p:spTree>
    <p:extLst>
      <p:ext uri="{BB962C8B-B14F-4D97-AF65-F5344CB8AC3E}">
        <p14:creationId xmlns:p14="http://schemas.microsoft.com/office/powerpoint/2010/main" val="4135209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E5A28-47EA-4CD3-9FCA-E6A5DDCE5723}"/>
              </a:ext>
            </a:extLst>
          </p:cNvPr>
          <p:cNvSpPr>
            <a:spLocks noGrp="1"/>
          </p:cNvSpPr>
          <p:nvPr>
            <p:ph type="title"/>
          </p:nvPr>
        </p:nvSpPr>
        <p:spPr/>
        <p:txBody>
          <a:bodyPr>
            <a:normAutofit fontScale="90000"/>
          </a:bodyPr>
          <a:lstStyle/>
          <a:p>
            <a:r>
              <a:rPr lang="en-US" dirty="0"/>
              <a:t>Trauma and Autism may be similar on a neurobiological level</a:t>
            </a:r>
          </a:p>
        </p:txBody>
      </p:sp>
      <p:sp>
        <p:nvSpPr>
          <p:cNvPr id="3" name="Content Placeholder 2">
            <a:extLst>
              <a:ext uri="{FF2B5EF4-FFF2-40B4-BE49-F238E27FC236}">
                <a16:creationId xmlns:a16="http://schemas.microsoft.com/office/drawing/2014/main" xmlns="" id="{8AB42E2A-1633-4731-A86A-1CEB1256F3B9}"/>
              </a:ext>
            </a:extLst>
          </p:cNvPr>
          <p:cNvSpPr>
            <a:spLocks noGrp="1"/>
          </p:cNvSpPr>
          <p:nvPr>
            <p:ph idx="1"/>
          </p:nvPr>
        </p:nvSpPr>
        <p:spPr/>
        <p:txBody>
          <a:bodyPr>
            <a:normAutofit lnSpcReduction="10000"/>
          </a:bodyPr>
          <a:lstStyle/>
          <a:p>
            <a:r>
              <a:rPr lang="en-US" dirty="0"/>
              <a:t>Prolonged trauma related experiences can cause alterations in early brain development, leading to difficulties that can be similar to ASD.  </a:t>
            </a:r>
          </a:p>
          <a:p>
            <a:r>
              <a:rPr lang="en-US" dirty="0"/>
              <a:t>It may be that trauma disorders and ASD stem from a common disruption in underlying brain architecture and/or function – one that is presumably inherited in the case of ASD and acquired in the case of trauma.  </a:t>
            </a:r>
          </a:p>
          <a:p>
            <a:r>
              <a:rPr lang="en-US" dirty="0"/>
              <a:t>- </a:t>
            </a:r>
            <a:r>
              <a:rPr lang="en-US" dirty="0" err="1"/>
              <a:t>Scoyoc</a:t>
            </a:r>
            <a:r>
              <a:rPr lang="en-US" dirty="0"/>
              <a:t>, AV, Marquardt, MB and Phelps, RA.  </a:t>
            </a:r>
          </a:p>
          <a:p>
            <a:pPr lvl="1"/>
            <a:r>
              <a:rPr lang="en-US" dirty="0"/>
              <a:t>Trauma, Autism and Neurodevelopmental Disorders, eds Fogler, JM and Phelps RA, Springer 2018. </a:t>
            </a:r>
          </a:p>
          <a:p>
            <a:pPr marL="0" indent="0">
              <a:buNone/>
            </a:pPr>
            <a:endParaRPr lang="en-US" dirty="0"/>
          </a:p>
        </p:txBody>
      </p:sp>
    </p:spTree>
    <p:extLst>
      <p:ext uri="{BB962C8B-B14F-4D97-AF65-F5344CB8AC3E}">
        <p14:creationId xmlns:p14="http://schemas.microsoft.com/office/powerpoint/2010/main" val="4264788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ADEF9-0026-471C-9831-51C0DA113C50}"/>
              </a:ext>
            </a:extLst>
          </p:cNvPr>
          <p:cNvSpPr>
            <a:spLocks noGrp="1"/>
          </p:cNvSpPr>
          <p:nvPr>
            <p:ph type="title"/>
          </p:nvPr>
        </p:nvSpPr>
        <p:spPr/>
        <p:txBody>
          <a:bodyPr/>
          <a:lstStyle/>
          <a:p>
            <a:r>
              <a:rPr lang="en-US" dirty="0"/>
              <a:t>The Problem: Treating Trauma</a:t>
            </a:r>
          </a:p>
        </p:txBody>
      </p:sp>
      <p:sp>
        <p:nvSpPr>
          <p:cNvPr id="3" name="Content Placeholder 2">
            <a:extLst>
              <a:ext uri="{FF2B5EF4-FFF2-40B4-BE49-F238E27FC236}">
                <a16:creationId xmlns:a16="http://schemas.microsoft.com/office/drawing/2014/main" xmlns="" id="{7C3EBC90-321D-4A1B-8F30-DA4CED53714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8756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8D0C6-BACC-4A9C-A251-E1EF4EBDA021}"/>
              </a:ext>
            </a:extLst>
          </p:cNvPr>
          <p:cNvSpPr>
            <a:spLocks noGrp="1"/>
          </p:cNvSpPr>
          <p:nvPr>
            <p:ph type="title"/>
          </p:nvPr>
        </p:nvSpPr>
        <p:spPr/>
        <p:txBody>
          <a:bodyPr/>
          <a:lstStyle/>
          <a:p>
            <a:r>
              <a:rPr lang="en-US" dirty="0"/>
              <a:t>Severe Autism</a:t>
            </a:r>
          </a:p>
        </p:txBody>
      </p:sp>
      <p:sp>
        <p:nvSpPr>
          <p:cNvPr id="3" name="Content Placeholder 2">
            <a:extLst>
              <a:ext uri="{FF2B5EF4-FFF2-40B4-BE49-F238E27FC236}">
                <a16:creationId xmlns:a16="http://schemas.microsoft.com/office/drawing/2014/main" xmlns="" id="{80BA627F-0A9F-4C50-920D-72F1F30CF7D0}"/>
              </a:ext>
            </a:extLst>
          </p:cNvPr>
          <p:cNvSpPr>
            <a:spLocks noGrp="1"/>
          </p:cNvSpPr>
          <p:nvPr>
            <p:ph idx="1"/>
          </p:nvPr>
        </p:nvSpPr>
        <p:spPr/>
        <p:txBody>
          <a:bodyPr>
            <a:normAutofit fontScale="92500" lnSpcReduction="10000"/>
          </a:bodyPr>
          <a:lstStyle/>
          <a:p>
            <a:r>
              <a:rPr lang="en-US" dirty="0"/>
              <a:t>Presents now as classic and severe autism</a:t>
            </a:r>
          </a:p>
          <a:p>
            <a:r>
              <a:rPr lang="en-US" dirty="0"/>
              <a:t>This boy met every symptom on ADOS, a test for ASD symptoms</a:t>
            </a:r>
          </a:p>
          <a:p>
            <a:pPr lvl="1"/>
            <a:r>
              <a:rPr lang="en-US" dirty="0"/>
              <a:t>No eye contact or social interest – ignores me </a:t>
            </a:r>
          </a:p>
          <a:p>
            <a:pPr lvl="1"/>
            <a:r>
              <a:rPr lang="en-US" dirty="0"/>
              <a:t>Can’t get his attention to focus on any activities</a:t>
            </a:r>
          </a:p>
          <a:p>
            <a:pPr lvl="1"/>
            <a:r>
              <a:rPr lang="en-US" dirty="0"/>
              <a:t>Ignores toys, but picks up a plastic fork and taps his thigh with it repeatedly </a:t>
            </a:r>
          </a:p>
          <a:p>
            <a:pPr lvl="1"/>
            <a:r>
              <a:rPr lang="en-US" dirty="0"/>
              <a:t>Utters some repetitive phrases that I can’t understand </a:t>
            </a:r>
          </a:p>
          <a:p>
            <a:pPr lvl="1"/>
            <a:r>
              <a:rPr lang="en-US" dirty="0"/>
              <a:t>Prefers to be in corner of the room, talking and tapping </a:t>
            </a:r>
          </a:p>
          <a:p>
            <a:pPr lvl="1"/>
            <a:r>
              <a:rPr lang="en-US" dirty="0"/>
              <a:t>Sensory sensitivities, puts hands over ears when he hears a “loud” noise</a:t>
            </a:r>
          </a:p>
          <a:p>
            <a:pPr lvl="1"/>
            <a:endParaRPr lang="en-US" dirty="0"/>
          </a:p>
        </p:txBody>
      </p:sp>
    </p:spTree>
    <p:extLst>
      <p:ext uri="{BB962C8B-B14F-4D97-AF65-F5344CB8AC3E}">
        <p14:creationId xmlns:p14="http://schemas.microsoft.com/office/powerpoint/2010/main" val="467894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F6AA1-32F7-4E06-8CB0-35A37DB2A9DD}"/>
              </a:ext>
            </a:extLst>
          </p:cNvPr>
          <p:cNvSpPr>
            <a:spLocks noGrp="1"/>
          </p:cNvSpPr>
          <p:nvPr>
            <p:ph type="title"/>
          </p:nvPr>
        </p:nvSpPr>
        <p:spPr/>
        <p:txBody>
          <a:bodyPr/>
          <a:lstStyle/>
          <a:p>
            <a:r>
              <a:rPr lang="en-US" dirty="0"/>
              <a:t>Treating Trauma</a:t>
            </a:r>
          </a:p>
        </p:txBody>
      </p:sp>
      <p:sp>
        <p:nvSpPr>
          <p:cNvPr id="3" name="Content Placeholder 2">
            <a:extLst>
              <a:ext uri="{FF2B5EF4-FFF2-40B4-BE49-F238E27FC236}">
                <a16:creationId xmlns:a16="http://schemas.microsoft.com/office/drawing/2014/main" xmlns="" id="{C34E2AB8-38A0-428C-9EDB-49C0521281D9}"/>
              </a:ext>
            </a:extLst>
          </p:cNvPr>
          <p:cNvSpPr>
            <a:spLocks noGrp="1"/>
          </p:cNvSpPr>
          <p:nvPr>
            <p:ph idx="1"/>
          </p:nvPr>
        </p:nvSpPr>
        <p:spPr/>
        <p:txBody>
          <a:bodyPr>
            <a:normAutofit fontScale="70000" lnSpcReduction="20000"/>
          </a:bodyPr>
          <a:lstStyle/>
          <a:p>
            <a:r>
              <a:rPr lang="en-US" sz="3100" dirty="0"/>
              <a:t>Knowing that many individuals with ASD have experienced trauma, what can we learn from the field of trauma therapy?  </a:t>
            </a:r>
          </a:p>
          <a:p>
            <a:endParaRPr lang="en-US" sz="3100" dirty="0"/>
          </a:p>
          <a:p>
            <a:r>
              <a:rPr lang="en-US" sz="3100" dirty="0"/>
              <a:t>Treatment for trauma is  researched and established…</a:t>
            </a:r>
          </a:p>
          <a:p>
            <a:pPr lvl="1"/>
            <a:r>
              <a:rPr lang="en-US" sz="3100" dirty="0"/>
              <a:t>-- albeit not always implemented well in our current social-political landscape</a:t>
            </a:r>
          </a:p>
          <a:p>
            <a:pPr marL="457200" lvl="1" indent="0">
              <a:buNone/>
            </a:pPr>
            <a:endParaRPr lang="en-US" sz="3100" dirty="0"/>
          </a:p>
          <a:p>
            <a:pPr marL="457200" lvl="1" indent="0">
              <a:buNone/>
            </a:pPr>
            <a:r>
              <a:rPr lang="en-US" sz="3100" dirty="0"/>
              <a:t>First principle is creating safety and trust.  No one can connect socially, learn effectively or manage emotions when they are distressed.   </a:t>
            </a:r>
          </a:p>
          <a:p>
            <a:pPr marL="457200" lvl="1" indent="0">
              <a:buNone/>
            </a:pPr>
            <a:endParaRPr lang="en-US" dirty="0"/>
          </a:p>
        </p:txBody>
      </p:sp>
    </p:spTree>
    <p:extLst>
      <p:ext uri="{BB962C8B-B14F-4D97-AF65-F5344CB8AC3E}">
        <p14:creationId xmlns:p14="http://schemas.microsoft.com/office/powerpoint/2010/main" val="3933871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Two Key Factors Mitigating Impact of Trauma</a:t>
            </a:r>
          </a:p>
        </p:txBody>
      </p:sp>
      <p:sp>
        <p:nvSpPr>
          <p:cNvPr id="3" name="Content Placeholder 2"/>
          <p:cNvSpPr>
            <a:spLocks noGrp="1"/>
          </p:cNvSpPr>
          <p:nvPr>
            <p:ph idx="1"/>
          </p:nvPr>
        </p:nvSpPr>
        <p:spPr/>
        <p:txBody>
          <a:bodyPr>
            <a:normAutofit/>
          </a:bodyPr>
          <a:lstStyle/>
          <a:p>
            <a:pPr marL="0" indent="0">
              <a:buNone/>
            </a:pPr>
            <a:r>
              <a:rPr lang="en-US" sz="3200" dirty="0"/>
              <a:t>Resiliency related to:</a:t>
            </a:r>
          </a:p>
          <a:p>
            <a:pPr lvl="1"/>
            <a:r>
              <a:rPr lang="en-US" sz="3200" dirty="0"/>
              <a:t>Psychosocial support, including the caregiver’s response to the traumatized individual but also the community (ecological fit).</a:t>
            </a:r>
          </a:p>
          <a:p>
            <a:pPr lvl="1"/>
            <a:r>
              <a:rPr lang="en-US" sz="3200" dirty="0"/>
              <a:t>Individual’s sense of mastery</a:t>
            </a:r>
          </a:p>
          <a:p>
            <a:endParaRPr lang="en-US" dirty="0"/>
          </a:p>
          <a:p>
            <a:endParaRPr lang="en-US" dirty="0"/>
          </a:p>
        </p:txBody>
      </p:sp>
    </p:spTree>
    <p:extLst>
      <p:ext uri="{BB962C8B-B14F-4D97-AF65-F5344CB8AC3E}">
        <p14:creationId xmlns:p14="http://schemas.microsoft.com/office/powerpoint/2010/main" val="4178781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500" b="1" dirty="0"/>
              <a:t>National Child Traumatic Stress Network Complex Trauma Task Force</a:t>
            </a:r>
          </a:p>
        </p:txBody>
      </p:sp>
      <p:sp>
        <p:nvSpPr>
          <p:cNvPr id="3" name="Content Placeholder 2"/>
          <p:cNvSpPr>
            <a:spLocks noGrp="1"/>
          </p:cNvSpPr>
          <p:nvPr>
            <p:ph idx="1"/>
          </p:nvPr>
        </p:nvSpPr>
        <p:spPr/>
        <p:txBody>
          <a:bodyPr>
            <a:normAutofit/>
          </a:bodyPr>
          <a:lstStyle/>
          <a:p>
            <a:pPr>
              <a:buNone/>
            </a:pPr>
            <a:r>
              <a:rPr lang="en-US" sz="3200" b="1" dirty="0"/>
              <a:t>ARC model</a:t>
            </a:r>
            <a:r>
              <a:rPr lang="en-US" sz="3200" dirty="0"/>
              <a:t>:</a:t>
            </a:r>
          </a:p>
          <a:p>
            <a:r>
              <a:rPr lang="en-US" sz="3200" dirty="0"/>
              <a:t>Building secure </a:t>
            </a:r>
            <a:r>
              <a:rPr lang="en-US" sz="3200" b="1" dirty="0"/>
              <a:t>Attachments </a:t>
            </a:r>
            <a:r>
              <a:rPr lang="en-US" sz="3200" dirty="0"/>
              <a:t>between child and caregivers</a:t>
            </a:r>
          </a:p>
          <a:p>
            <a:r>
              <a:rPr lang="en-US" sz="3200" dirty="0"/>
              <a:t>Enhancing </a:t>
            </a:r>
            <a:r>
              <a:rPr lang="en-US" sz="3200" b="1" dirty="0"/>
              <a:t>Self-Regulatory </a:t>
            </a:r>
            <a:r>
              <a:rPr lang="en-US" sz="3200" dirty="0"/>
              <a:t>capacities</a:t>
            </a:r>
          </a:p>
          <a:p>
            <a:r>
              <a:rPr lang="en-US" sz="3200" dirty="0"/>
              <a:t>Increasing </a:t>
            </a:r>
            <a:r>
              <a:rPr lang="en-US" sz="3200" b="1" dirty="0"/>
              <a:t>Competencies</a:t>
            </a:r>
            <a:r>
              <a:rPr lang="en-US" sz="3200" dirty="0"/>
              <a:t> across multiple domains</a:t>
            </a:r>
          </a:p>
          <a:p>
            <a:pPr>
              <a:buNone/>
            </a:pPr>
            <a:endParaRPr lang="en-US" b="1" dirty="0"/>
          </a:p>
        </p:txBody>
      </p:sp>
    </p:spTree>
    <p:extLst>
      <p:ext uri="{BB962C8B-B14F-4D97-AF65-F5344CB8AC3E}">
        <p14:creationId xmlns:p14="http://schemas.microsoft.com/office/powerpoint/2010/main" val="985785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Keys to Developing Effective Strategies in the School Setting</a:t>
            </a:r>
          </a:p>
        </p:txBody>
      </p:sp>
      <p:sp>
        <p:nvSpPr>
          <p:cNvPr id="3" name="Content Placeholder 2"/>
          <p:cNvSpPr>
            <a:spLocks noGrp="1"/>
          </p:cNvSpPr>
          <p:nvPr>
            <p:ph idx="1"/>
          </p:nvPr>
        </p:nvSpPr>
        <p:spPr/>
        <p:txBody>
          <a:bodyPr>
            <a:normAutofit fontScale="85000" lnSpcReduction="10000"/>
          </a:bodyPr>
          <a:lstStyle/>
          <a:p>
            <a:r>
              <a:rPr lang="en-US" dirty="0"/>
              <a:t>Knowledge of Child’s learning profile (Attention/Learning/Social Challenges?)</a:t>
            </a:r>
          </a:p>
          <a:p>
            <a:r>
              <a:rPr lang="en-US" dirty="0"/>
              <a:t>Sensitivity to Child’s temperamental style (is this a fight, flight or freeze kind of kid?)</a:t>
            </a:r>
          </a:p>
          <a:p>
            <a:r>
              <a:rPr lang="en-US" dirty="0"/>
              <a:t>Direct Approach to Stress response (“Don’t worry” isn’t going to help. Validation and modifications can make a huge difference)</a:t>
            </a:r>
          </a:p>
          <a:p>
            <a:r>
              <a:rPr lang="en-US" dirty="0"/>
              <a:t>Remember that when these children are triggered, they go into survival mode and do not have access to many of their higher level skills, including language. Learning to identify their emotional state and self-advocate should be goals, not expectations.</a:t>
            </a:r>
          </a:p>
          <a:p>
            <a:r>
              <a:rPr lang="en-US" dirty="0"/>
              <a:t>Teach skills that are lacking (e.g. Academic, Executive Function (breaking down a problem), Social Behaviors AND Emotional (coping and self-soothing)</a:t>
            </a:r>
          </a:p>
        </p:txBody>
      </p:sp>
    </p:spTree>
    <p:extLst>
      <p:ext uri="{BB962C8B-B14F-4D97-AF65-F5344CB8AC3E}">
        <p14:creationId xmlns:p14="http://schemas.microsoft.com/office/powerpoint/2010/main" val="775138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DFB272-1168-49C6-9B7A-145E8D1BAD9E}"/>
              </a:ext>
            </a:extLst>
          </p:cNvPr>
          <p:cNvSpPr>
            <a:spLocks noGrp="1"/>
          </p:cNvSpPr>
          <p:nvPr>
            <p:ph type="title"/>
          </p:nvPr>
        </p:nvSpPr>
        <p:spPr/>
        <p:txBody>
          <a:bodyPr/>
          <a:lstStyle/>
          <a:p>
            <a:r>
              <a:rPr lang="en-US" dirty="0"/>
              <a:t>Ecological Fit</a:t>
            </a:r>
          </a:p>
        </p:txBody>
      </p:sp>
      <p:sp>
        <p:nvSpPr>
          <p:cNvPr id="3" name="Content Placeholder 2">
            <a:extLst>
              <a:ext uri="{FF2B5EF4-FFF2-40B4-BE49-F238E27FC236}">
                <a16:creationId xmlns:a16="http://schemas.microsoft.com/office/drawing/2014/main" xmlns="" id="{72CEED62-507F-46C1-89AE-A998EFBCED66}"/>
              </a:ext>
            </a:extLst>
          </p:cNvPr>
          <p:cNvSpPr>
            <a:spLocks noGrp="1"/>
          </p:cNvSpPr>
          <p:nvPr>
            <p:ph idx="1"/>
          </p:nvPr>
        </p:nvSpPr>
        <p:spPr>
          <a:xfrm>
            <a:off x="1295402" y="2556932"/>
            <a:ext cx="9601196" cy="3318936"/>
          </a:xfrm>
        </p:spPr>
        <p:txBody>
          <a:bodyPr>
            <a:normAutofit lnSpcReduction="10000"/>
          </a:bodyPr>
          <a:lstStyle/>
          <a:p>
            <a:r>
              <a:rPr lang="en-US" dirty="0"/>
              <a:t>“The quality and helpfulness of the relationship existing between the individual and his/her social context”</a:t>
            </a:r>
          </a:p>
          <a:p>
            <a:endParaRPr lang="en-US" dirty="0"/>
          </a:p>
          <a:p>
            <a:r>
              <a:rPr lang="en-US" dirty="0"/>
              <a:t>“Interventions that achieve ecological fit are those that enhance the environment-person relationships- i.e. those that reduce isolation, foster social competence, support positive coping, and promote belongingness in relevant social contexts”</a:t>
            </a:r>
          </a:p>
          <a:p>
            <a:r>
              <a:rPr lang="en-US" dirty="0"/>
              <a:t>                                             Harvey 2007</a:t>
            </a:r>
          </a:p>
        </p:txBody>
      </p:sp>
    </p:spTree>
    <p:extLst>
      <p:ext uri="{BB962C8B-B14F-4D97-AF65-F5344CB8AC3E}">
        <p14:creationId xmlns:p14="http://schemas.microsoft.com/office/powerpoint/2010/main" val="2293087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FA68A-A573-4299-853E-2C794919425E}"/>
              </a:ext>
            </a:extLst>
          </p:cNvPr>
          <p:cNvSpPr>
            <a:spLocks noGrp="1"/>
          </p:cNvSpPr>
          <p:nvPr>
            <p:ph type="title"/>
          </p:nvPr>
        </p:nvSpPr>
        <p:spPr/>
        <p:txBody>
          <a:bodyPr/>
          <a:lstStyle/>
          <a:p>
            <a:r>
              <a:rPr lang="en-US" dirty="0"/>
              <a:t>Ecological Fit</a:t>
            </a:r>
          </a:p>
        </p:txBody>
      </p:sp>
      <p:sp>
        <p:nvSpPr>
          <p:cNvPr id="3" name="Content Placeholder 2">
            <a:extLst>
              <a:ext uri="{FF2B5EF4-FFF2-40B4-BE49-F238E27FC236}">
                <a16:creationId xmlns:a16="http://schemas.microsoft.com/office/drawing/2014/main" xmlns="" id="{E6A66115-4C6C-4FA6-A058-C7436A491082}"/>
              </a:ext>
            </a:extLst>
          </p:cNvPr>
          <p:cNvSpPr>
            <a:spLocks noGrp="1"/>
          </p:cNvSpPr>
          <p:nvPr>
            <p:ph idx="1"/>
          </p:nvPr>
        </p:nvSpPr>
        <p:spPr/>
        <p:txBody>
          <a:bodyPr>
            <a:normAutofit/>
          </a:bodyPr>
          <a:lstStyle/>
          <a:p>
            <a:r>
              <a:rPr lang="en-US" sz="3200" dirty="0"/>
              <a:t>“Even highly effective interventions will rely for lasting impact in their becoming embedded in and familiar to more enduring social settings and community contexts. Attention to the possibilities for ensuring lasting impact and enduring change  are important features of intervention design and conduct” (Harvey 2007). </a:t>
            </a:r>
          </a:p>
        </p:txBody>
      </p:sp>
    </p:spTree>
    <p:extLst>
      <p:ext uri="{BB962C8B-B14F-4D97-AF65-F5344CB8AC3E}">
        <p14:creationId xmlns:p14="http://schemas.microsoft.com/office/powerpoint/2010/main" val="2211626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362EB-5969-412F-957F-246AD373AE8C}"/>
              </a:ext>
            </a:extLst>
          </p:cNvPr>
          <p:cNvSpPr>
            <a:spLocks noGrp="1"/>
          </p:cNvSpPr>
          <p:nvPr>
            <p:ph type="title"/>
          </p:nvPr>
        </p:nvSpPr>
        <p:spPr/>
        <p:txBody>
          <a:bodyPr/>
          <a:lstStyle/>
          <a:p>
            <a:r>
              <a:rPr lang="en-US" dirty="0"/>
              <a:t>Ecological Fit at School</a:t>
            </a:r>
          </a:p>
        </p:txBody>
      </p:sp>
      <p:sp>
        <p:nvSpPr>
          <p:cNvPr id="3" name="Content Placeholder 2">
            <a:extLst>
              <a:ext uri="{FF2B5EF4-FFF2-40B4-BE49-F238E27FC236}">
                <a16:creationId xmlns:a16="http://schemas.microsoft.com/office/drawing/2014/main" xmlns="" id="{5E3641F3-69C9-4155-8154-FC436D846833}"/>
              </a:ext>
            </a:extLst>
          </p:cNvPr>
          <p:cNvSpPr>
            <a:spLocks noGrp="1"/>
          </p:cNvSpPr>
          <p:nvPr>
            <p:ph idx="1"/>
          </p:nvPr>
        </p:nvSpPr>
        <p:spPr/>
        <p:txBody>
          <a:bodyPr/>
          <a:lstStyle/>
          <a:p>
            <a:r>
              <a:rPr lang="en-US" dirty="0"/>
              <a:t>Many school environments offer special education services but no ecological fit. </a:t>
            </a:r>
          </a:p>
          <a:p>
            <a:pPr marL="457200" lvl="1" indent="0">
              <a:buNone/>
            </a:pPr>
            <a:r>
              <a:rPr lang="en-US" sz="2400" dirty="0"/>
              <a:t>EX:  A child gets social skills training in pullout sessions </a:t>
            </a:r>
          </a:p>
          <a:p>
            <a:pPr marL="457200" lvl="1" indent="0">
              <a:buNone/>
            </a:pPr>
            <a:r>
              <a:rPr lang="en-US" sz="2400" dirty="0"/>
              <a:t>BUT teachers and other children don’t get training on acceptance of neurodiversity.  </a:t>
            </a:r>
          </a:p>
          <a:p>
            <a:pPr marL="457200" lvl="1" indent="0">
              <a:buNone/>
            </a:pPr>
            <a:r>
              <a:rPr lang="en-US" sz="2400" dirty="0"/>
              <a:t>SO the child is isolated and has no friends at the school to practice social skills or simply enjoy a friendship.  </a:t>
            </a:r>
          </a:p>
        </p:txBody>
      </p:sp>
    </p:spTree>
    <p:extLst>
      <p:ext uri="{BB962C8B-B14F-4D97-AF65-F5344CB8AC3E}">
        <p14:creationId xmlns:p14="http://schemas.microsoft.com/office/powerpoint/2010/main" val="3549169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32963-7BF7-4C10-ADD4-A79F88D744E7}"/>
              </a:ext>
            </a:extLst>
          </p:cNvPr>
          <p:cNvSpPr>
            <a:spLocks noGrp="1"/>
          </p:cNvSpPr>
          <p:nvPr>
            <p:ph type="title"/>
          </p:nvPr>
        </p:nvSpPr>
        <p:spPr/>
        <p:txBody>
          <a:bodyPr/>
          <a:lstStyle/>
          <a:p>
            <a:r>
              <a:rPr lang="en-US" dirty="0"/>
              <a:t>Ecological Fit at Work</a:t>
            </a:r>
          </a:p>
        </p:txBody>
      </p:sp>
      <p:sp>
        <p:nvSpPr>
          <p:cNvPr id="3" name="Content Placeholder 2">
            <a:extLst>
              <a:ext uri="{FF2B5EF4-FFF2-40B4-BE49-F238E27FC236}">
                <a16:creationId xmlns:a16="http://schemas.microsoft.com/office/drawing/2014/main" xmlns="" id="{46AF7FED-85E4-4CE5-B17F-29F947C4FFFC}"/>
              </a:ext>
            </a:extLst>
          </p:cNvPr>
          <p:cNvSpPr>
            <a:spLocks noGrp="1"/>
          </p:cNvSpPr>
          <p:nvPr>
            <p:ph idx="1"/>
          </p:nvPr>
        </p:nvSpPr>
        <p:spPr/>
        <p:txBody>
          <a:bodyPr>
            <a:normAutofit fontScale="92500"/>
          </a:bodyPr>
          <a:lstStyle/>
          <a:p>
            <a:pPr marL="0" indent="0">
              <a:buNone/>
            </a:pPr>
            <a:r>
              <a:rPr lang="en-US" sz="3200" dirty="0"/>
              <a:t>AANE survey found ASD adults need support in soft skills:</a:t>
            </a:r>
          </a:p>
          <a:p>
            <a:pPr lvl="1"/>
            <a:r>
              <a:rPr lang="en-US" dirty="0"/>
              <a:t>Negotiating around job demands or for advancement </a:t>
            </a:r>
          </a:p>
          <a:p>
            <a:pPr lvl="1"/>
            <a:r>
              <a:rPr lang="en-US" dirty="0"/>
              <a:t>Interacting with co-workers or the public </a:t>
            </a:r>
          </a:p>
          <a:p>
            <a:pPr marL="457200" lvl="1" indent="0">
              <a:buNone/>
            </a:pPr>
            <a:r>
              <a:rPr lang="en-US" sz="3000" dirty="0"/>
              <a:t>BUT employers need support too. </a:t>
            </a:r>
          </a:p>
          <a:p>
            <a:pPr lvl="1"/>
            <a:r>
              <a:rPr lang="en-US" dirty="0"/>
              <a:t>An individual is hired for a job that suits his/her skills but the company has no commitment to neurodiversity. </a:t>
            </a:r>
          </a:p>
          <a:p>
            <a:pPr lvl="2"/>
            <a:r>
              <a:rPr lang="en-US" dirty="0"/>
              <a:t>The new hire doesn’t fit in with the social culture</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512508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26B18-F61B-48A5-8C6A-B6077672185A}"/>
              </a:ext>
            </a:extLst>
          </p:cNvPr>
          <p:cNvSpPr>
            <a:spLocks noGrp="1"/>
          </p:cNvSpPr>
          <p:nvPr>
            <p:ph type="title"/>
          </p:nvPr>
        </p:nvSpPr>
        <p:spPr/>
        <p:txBody>
          <a:bodyPr/>
          <a:lstStyle/>
          <a:p>
            <a:r>
              <a:rPr lang="en-US" dirty="0"/>
              <a:t>Trauma Sensitive Schools Initiative</a:t>
            </a:r>
          </a:p>
        </p:txBody>
      </p:sp>
      <p:sp>
        <p:nvSpPr>
          <p:cNvPr id="3" name="Content Placeholder 2">
            <a:extLst>
              <a:ext uri="{FF2B5EF4-FFF2-40B4-BE49-F238E27FC236}">
                <a16:creationId xmlns:a16="http://schemas.microsoft.com/office/drawing/2014/main" xmlns="" id="{4D0769D1-ECA4-45EB-A7B9-C3C2E8B2C48B}"/>
              </a:ext>
            </a:extLst>
          </p:cNvPr>
          <p:cNvSpPr>
            <a:spLocks noGrp="1"/>
          </p:cNvSpPr>
          <p:nvPr>
            <p:ph idx="1"/>
          </p:nvPr>
        </p:nvSpPr>
        <p:spPr/>
        <p:txBody>
          <a:bodyPr/>
          <a:lstStyle/>
          <a:p>
            <a:r>
              <a:rPr lang="en-US" dirty="0"/>
              <a:t>Massachusetts Advocated for Children and Harvard Law School Joint Project- Trauma Learning Policy Initiative (TLPI) </a:t>
            </a:r>
          </a:p>
          <a:p>
            <a:r>
              <a:rPr lang="en-US" dirty="0"/>
              <a:t> First Publication: Helping Traumatized Children Learn: A report and Policy Agenda (the Purple Book) 2005</a:t>
            </a:r>
          </a:p>
          <a:p>
            <a:r>
              <a:rPr lang="en-US" dirty="0"/>
              <a:t>Second Publication: Helping Traumatized Children Learn; Creating and Advocating for Trauma-Sensitive Schools</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672265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89D66-9B3B-469A-9F36-C69262CBEBBB}"/>
              </a:ext>
            </a:extLst>
          </p:cNvPr>
          <p:cNvSpPr>
            <a:spLocks noGrp="1"/>
          </p:cNvSpPr>
          <p:nvPr>
            <p:ph type="title"/>
          </p:nvPr>
        </p:nvSpPr>
        <p:spPr/>
        <p:txBody>
          <a:bodyPr/>
          <a:lstStyle/>
          <a:p>
            <a:r>
              <a:rPr lang="en-US" dirty="0"/>
              <a:t>TLPI Trauma Sensitive Schools</a:t>
            </a:r>
          </a:p>
        </p:txBody>
      </p:sp>
      <p:sp>
        <p:nvSpPr>
          <p:cNvPr id="3" name="Content Placeholder 2">
            <a:extLst>
              <a:ext uri="{FF2B5EF4-FFF2-40B4-BE49-F238E27FC236}">
                <a16:creationId xmlns:a16="http://schemas.microsoft.com/office/drawing/2014/main" xmlns="" id="{30BC2801-FC39-4ECB-A9B5-3A0984CEEC1E}"/>
              </a:ext>
            </a:extLst>
          </p:cNvPr>
          <p:cNvSpPr>
            <a:spLocks noGrp="1"/>
          </p:cNvSpPr>
          <p:nvPr>
            <p:ph idx="1"/>
          </p:nvPr>
        </p:nvSpPr>
        <p:spPr/>
        <p:txBody>
          <a:bodyPr/>
          <a:lstStyle/>
          <a:p>
            <a:endParaRPr lang="en-US" dirty="0"/>
          </a:p>
          <a:p>
            <a:r>
              <a:rPr lang="en-US" dirty="0"/>
              <a:t>“A School’s Journey Toward Trauma Sensitivity” </a:t>
            </a:r>
          </a:p>
          <a:p>
            <a:pPr marL="0" indent="0">
              <a:buNone/>
            </a:pPr>
            <a:r>
              <a:rPr lang="en-US" dirty="0"/>
              <a:t>        The George Elementary School, Brockton</a:t>
            </a:r>
          </a:p>
          <a:p>
            <a:endParaRPr lang="en-US" dirty="0"/>
          </a:p>
          <a:p>
            <a:r>
              <a:rPr lang="en-US" dirty="0"/>
              <a:t>https://massadvocates.org/a-schools-journey-toward-trauma-sensitivity-new-video/</a:t>
            </a:r>
          </a:p>
        </p:txBody>
      </p:sp>
    </p:spTree>
    <p:extLst>
      <p:ext uri="{BB962C8B-B14F-4D97-AF65-F5344CB8AC3E}">
        <p14:creationId xmlns:p14="http://schemas.microsoft.com/office/powerpoint/2010/main" val="39464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C1B0E-8623-4640-9BE5-CBD1D8C9359E}"/>
              </a:ext>
            </a:extLst>
          </p:cNvPr>
          <p:cNvSpPr>
            <a:spLocks noGrp="1"/>
          </p:cNvSpPr>
          <p:nvPr>
            <p:ph type="title"/>
          </p:nvPr>
        </p:nvSpPr>
        <p:spPr/>
        <p:txBody>
          <a:bodyPr>
            <a:normAutofit fontScale="90000"/>
          </a:bodyPr>
          <a:lstStyle/>
          <a:p>
            <a:r>
              <a:rPr lang="en-US" dirty="0"/>
              <a:t>How to Understand a NEW case </a:t>
            </a:r>
            <a:br>
              <a:rPr lang="en-US" dirty="0"/>
            </a:br>
            <a:r>
              <a:rPr lang="en-US" dirty="0"/>
              <a:t>of Autism at age 7</a:t>
            </a:r>
          </a:p>
        </p:txBody>
      </p:sp>
      <p:sp>
        <p:nvSpPr>
          <p:cNvPr id="3" name="Content Placeholder 2">
            <a:extLst>
              <a:ext uri="{FF2B5EF4-FFF2-40B4-BE49-F238E27FC236}">
                <a16:creationId xmlns:a16="http://schemas.microsoft.com/office/drawing/2014/main" xmlns="" id="{5F268600-1BB1-4145-928C-1EACCC826F62}"/>
              </a:ext>
            </a:extLst>
          </p:cNvPr>
          <p:cNvSpPr>
            <a:spLocks noGrp="1"/>
          </p:cNvSpPr>
          <p:nvPr>
            <p:ph idx="1"/>
          </p:nvPr>
        </p:nvSpPr>
        <p:spPr/>
        <p:txBody>
          <a:bodyPr>
            <a:normAutofit/>
          </a:bodyPr>
          <a:lstStyle/>
          <a:p>
            <a:r>
              <a:rPr lang="en-US" b="1" dirty="0"/>
              <a:t>So Nancy wanders over to Stef’s office to talk about this case of “Trauma causing Autism” at age 7. </a:t>
            </a:r>
            <a:endParaRPr lang="en-US" dirty="0"/>
          </a:p>
          <a:p>
            <a:r>
              <a:rPr lang="en-US" dirty="0"/>
              <a:t>Stef reminds me:  Autism is a neurodevelopmental disorder, presumed to be neurologically based.   You don’t “catch it” at age 7.  </a:t>
            </a:r>
          </a:p>
          <a:p>
            <a:pPr marL="0" indent="0">
              <a:buNone/>
            </a:pPr>
            <a:endParaRPr lang="en-US" dirty="0"/>
          </a:p>
        </p:txBody>
      </p:sp>
    </p:spTree>
    <p:extLst>
      <p:ext uri="{BB962C8B-B14F-4D97-AF65-F5344CB8AC3E}">
        <p14:creationId xmlns:p14="http://schemas.microsoft.com/office/powerpoint/2010/main" val="1232365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80043-18FF-4829-A710-3C60F47DAC9E}"/>
              </a:ext>
            </a:extLst>
          </p:cNvPr>
          <p:cNvSpPr>
            <a:spLocks noGrp="1"/>
          </p:cNvSpPr>
          <p:nvPr>
            <p:ph type="title"/>
          </p:nvPr>
        </p:nvSpPr>
        <p:spPr/>
        <p:txBody>
          <a:bodyPr/>
          <a:lstStyle/>
          <a:p>
            <a:r>
              <a:rPr lang="en-US" dirty="0"/>
              <a:t>What About Autism and Treatment?</a:t>
            </a:r>
          </a:p>
        </p:txBody>
      </p:sp>
      <p:sp>
        <p:nvSpPr>
          <p:cNvPr id="3" name="Content Placeholder 2">
            <a:extLst>
              <a:ext uri="{FF2B5EF4-FFF2-40B4-BE49-F238E27FC236}">
                <a16:creationId xmlns:a16="http://schemas.microsoft.com/office/drawing/2014/main" xmlns="" id="{B6CC1824-9435-409E-A832-3EFB537309D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16648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FED03-AE17-4567-BEDE-408EB7A0B0D3}"/>
              </a:ext>
            </a:extLst>
          </p:cNvPr>
          <p:cNvSpPr>
            <a:spLocks noGrp="1"/>
          </p:cNvSpPr>
          <p:nvPr>
            <p:ph type="title"/>
          </p:nvPr>
        </p:nvSpPr>
        <p:spPr/>
        <p:txBody>
          <a:bodyPr/>
          <a:lstStyle/>
          <a:p>
            <a:r>
              <a:rPr lang="en-US" dirty="0"/>
              <a:t>Therapeutic principles apply to ASD</a:t>
            </a:r>
          </a:p>
        </p:txBody>
      </p:sp>
      <p:sp>
        <p:nvSpPr>
          <p:cNvPr id="3" name="Content Placeholder 2">
            <a:extLst>
              <a:ext uri="{FF2B5EF4-FFF2-40B4-BE49-F238E27FC236}">
                <a16:creationId xmlns:a16="http://schemas.microsoft.com/office/drawing/2014/main" xmlns="" id="{0AA59F28-42A1-4196-AB55-4FE7493DC969}"/>
              </a:ext>
            </a:extLst>
          </p:cNvPr>
          <p:cNvSpPr>
            <a:spLocks noGrp="1"/>
          </p:cNvSpPr>
          <p:nvPr>
            <p:ph idx="1"/>
          </p:nvPr>
        </p:nvSpPr>
        <p:spPr/>
        <p:txBody>
          <a:bodyPr>
            <a:normAutofit/>
          </a:bodyPr>
          <a:lstStyle/>
          <a:p>
            <a:pPr marL="457200" lvl="1" indent="0">
              <a:buNone/>
            </a:pPr>
            <a:r>
              <a:rPr lang="en-US" sz="2800" b="1" dirty="0"/>
              <a:t>First, safety and emotional regulation. </a:t>
            </a:r>
          </a:p>
          <a:p>
            <a:pPr lvl="1"/>
            <a:r>
              <a:rPr lang="en-US" dirty="0"/>
              <a:t>Learning, attention, behavior depend on emotional regulation </a:t>
            </a:r>
          </a:p>
          <a:p>
            <a:r>
              <a:rPr lang="en-US" dirty="0"/>
              <a:t>Need consistency, reliability, predictability in the environment.</a:t>
            </a:r>
          </a:p>
          <a:p>
            <a:r>
              <a:rPr lang="en-US" dirty="0"/>
              <a:t>Needs to build trusting relationships.  Individuals with ASD don’t always need the same quality or quantity of relationships, but all individuals with ASD need relationships. Connect with one person at a time.</a:t>
            </a:r>
          </a:p>
          <a:p>
            <a:r>
              <a:rPr lang="en-US" dirty="0"/>
              <a:t>Only if s/he feels connected and safe will s/he be able to develop </a:t>
            </a:r>
          </a:p>
        </p:txBody>
      </p:sp>
    </p:spTree>
    <p:extLst>
      <p:ext uri="{BB962C8B-B14F-4D97-AF65-F5344CB8AC3E}">
        <p14:creationId xmlns:p14="http://schemas.microsoft.com/office/powerpoint/2010/main" val="13208485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9BB1D1-BE15-49F9-BE14-05B24063CC70}"/>
              </a:ext>
            </a:extLst>
          </p:cNvPr>
          <p:cNvSpPr>
            <a:spLocks noGrp="1"/>
          </p:cNvSpPr>
          <p:nvPr>
            <p:ph type="title"/>
          </p:nvPr>
        </p:nvSpPr>
        <p:spPr/>
        <p:txBody>
          <a:bodyPr>
            <a:normAutofit/>
          </a:bodyPr>
          <a:lstStyle/>
          <a:p>
            <a:r>
              <a:rPr lang="en-US" dirty="0"/>
              <a:t>Profile of ASD makes therapy harder</a:t>
            </a:r>
          </a:p>
        </p:txBody>
      </p:sp>
      <p:sp>
        <p:nvSpPr>
          <p:cNvPr id="3" name="Content Placeholder 2">
            <a:extLst>
              <a:ext uri="{FF2B5EF4-FFF2-40B4-BE49-F238E27FC236}">
                <a16:creationId xmlns:a16="http://schemas.microsoft.com/office/drawing/2014/main" xmlns="" id="{FBE0E5F3-B67B-430D-8B4C-23A0746D17B9}"/>
              </a:ext>
            </a:extLst>
          </p:cNvPr>
          <p:cNvSpPr>
            <a:spLocks noGrp="1"/>
          </p:cNvSpPr>
          <p:nvPr>
            <p:ph idx="1"/>
          </p:nvPr>
        </p:nvSpPr>
        <p:spPr/>
        <p:txBody>
          <a:bodyPr>
            <a:normAutofit/>
          </a:bodyPr>
          <a:lstStyle/>
          <a:p>
            <a:r>
              <a:rPr lang="en-US" dirty="0"/>
              <a:t>Different way of processing emotional experience </a:t>
            </a:r>
          </a:p>
          <a:p>
            <a:r>
              <a:rPr lang="en-US" dirty="0"/>
              <a:t>Less robust support networks of friends or therapists.</a:t>
            </a:r>
          </a:p>
          <a:p>
            <a:r>
              <a:rPr lang="en-US" dirty="0"/>
              <a:t>Therapy is typically geared for neurotypicals.  </a:t>
            </a:r>
          </a:p>
          <a:p>
            <a:pPr lvl="1"/>
            <a:r>
              <a:rPr lang="en-US" dirty="0"/>
              <a:t>Make eye contact.  </a:t>
            </a:r>
          </a:p>
          <a:p>
            <a:pPr lvl="1"/>
            <a:r>
              <a:rPr lang="en-US" dirty="0"/>
              <a:t>Trust therapist and open up </a:t>
            </a:r>
          </a:p>
          <a:p>
            <a:pPr lvl="1"/>
            <a:r>
              <a:rPr lang="en-US" dirty="0"/>
              <a:t>Express emotions in language</a:t>
            </a:r>
          </a:p>
          <a:p>
            <a:pPr lvl="1"/>
            <a:endParaRPr lang="en-US" dirty="0"/>
          </a:p>
          <a:p>
            <a:endParaRPr lang="en-US" dirty="0"/>
          </a:p>
        </p:txBody>
      </p:sp>
    </p:spTree>
    <p:extLst>
      <p:ext uri="{BB962C8B-B14F-4D97-AF65-F5344CB8AC3E}">
        <p14:creationId xmlns:p14="http://schemas.microsoft.com/office/powerpoint/2010/main" val="3183718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52FF7A-1736-48BD-A8D3-4B21E293DC68}"/>
              </a:ext>
            </a:extLst>
          </p:cNvPr>
          <p:cNvSpPr>
            <a:spLocks noGrp="1"/>
          </p:cNvSpPr>
          <p:nvPr>
            <p:ph type="title"/>
          </p:nvPr>
        </p:nvSpPr>
        <p:spPr/>
        <p:txBody>
          <a:bodyPr>
            <a:normAutofit/>
          </a:bodyPr>
          <a:lstStyle/>
          <a:p>
            <a:r>
              <a:rPr lang="en-US" dirty="0"/>
              <a:t>The field is Silo-ed</a:t>
            </a:r>
          </a:p>
        </p:txBody>
      </p:sp>
      <p:sp>
        <p:nvSpPr>
          <p:cNvPr id="3" name="Content Placeholder 2">
            <a:extLst>
              <a:ext uri="{FF2B5EF4-FFF2-40B4-BE49-F238E27FC236}">
                <a16:creationId xmlns:a16="http://schemas.microsoft.com/office/drawing/2014/main" xmlns="" id="{3ADF92FF-20DB-4377-BC43-5F45AE945746}"/>
              </a:ext>
            </a:extLst>
          </p:cNvPr>
          <p:cNvSpPr>
            <a:spLocks noGrp="1"/>
          </p:cNvSpPr>
          <p:nvPr>
            <p:ph idx="1"/>
          </p:nvPr>
        </p:nvSpPr>
        <p:spPr/>
        <p:txBody>
          <a:bodyPr>
            <a:normAutofit fontScale="92500"/>
          </a:bodyPr>
          <a:lstStyle/>
          <a:p>
            <a:r>
              <a:rPr lang="en-US" b="1" dirty="0"/>
              <a:t>Behavior programs </a:t>
            </a:r>
            <a:r>
              <a:rPr lang="en-US" dirty="0"/>
              <a:t>with an emphasis on overt behaviors, without understanding emotional experience, can be further traumatizing. </a:t>
            </a:r>
          </a:p>
          <a:p>
            <a:r>
              <a:rPr lang="en-US" dirty="0"/>
              <a:t>Some still rely on restraints or seclusion.  </a:t>
            </a:r>
          </a:p>
          <a:p>
            <a:pPr lvl="1"/>
            <a:r>
              <a:rPr lang="en-US" dirty="0"/>
              <a:t>Anyone who has sensory issues, or who has experienced sexual trauma or violence, can find this triggering.  </a:t>
            </a:r>
          </a:p>
          <a:p>
            <a:r>
              <a:rPr lang="en-US" b="1" dirty="0"/>
              <a:t>Therapeutic programs </a:t>
            </a:r>
            <a:r>
              <a:rPr lang="en-US" dirty="0"/>
              <a:t>typically don’t know how to handle unusual behaviors. </a:t>
            </a:r>
          </a:p>
          <a:p>
            <a:r>
              <a:rPr lang="en-US" dirty="0"/>
              <a:t>Effective Therapies need to be tailored to an individual’s cognitive and social profiles.   </a:t>
            </a:r>
          </a:p>
        </p:txBody>
      </p:sp>
    </p:spTree>
    <p:extLst>
      <p:ext uri="{BB962C8B-B14F-4D97-AF65-F5344CB8AC3E}">
        <p14:creationId xmlns:p14="http://schemas.microsoft.com/office/powerpoint/2010/main" val="2004701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B75DB-9BE6-42E9-A2EB-ADC7B75E5D69}"/>
              </a:ext>
            </a:extLst>
          </p:cNvPr>
          <p:cNvSpPr>
            <a:spLocks noGrp="1"/>
          </p:cNvSpPr>
          <p:nvPr>
            <p:ph type="title"/>
          </p:nvPr>
        </p:nvSpPr>
        <p:spPr/>
        <p:txBody>
          <a:bodyPr/>
          <a:lstStyle/>
          <a:p>
            <a:r>
              <a:rPr lang="en-US" dirty="0"/>
              <a:t>Modify Traditional Therapies</a:t>
            </a:r>
          </a:p>
        </p:txBody>
      </p:sp>
      <p:sp>
        <p:nvSpPr>
          <p:cNvPr id="3" name="Content Placeholder 2">
            <a:extLst>
              <a:ext uri="{FF2B5EF4-FFF2-40B4-BE49-F238E27FC236}">
                <a16:creationId xmlns:a16="http://schemas.microsoft.com/office/drawing/2014/main" xmlns="" id="{EE585F08-55B6-4B61-A039-04F199266111}"/>
              </a:ext>
            </a:extLst>
          </p:cNvPr>
          <p:cNvSpPr>
            <a:spLocks noGrp="1"/>
          </p:cNvSpPr>
          <p:nvPr>
            <p:ph idx="1"/>
          </p:nvPr>
        </p:nvSpPr>
        <p:spPr/>
        <p:txBody>
          <a:bodyPr/>
          <a:lstStyle/>
          <a:p>
            <a:pPr marL="0" indent="0">
              <a:buNone/>
            </a:pPr>
            <a:r>
              <a:rPr lang="en-US" dirty="0"/>
              <a:t>You have to modify therapy for almost anyone on the Autism Spectrum. </a:t>
            </a:r>
          </a:p>
          <a:p>
            <a:pPr marL="0" indent="0">
              <a:buNone/>
            </a:pPr>
            <a:r>
              <a:rPr lang="en-US" dirty="0"/>
              <a:t>“You can’t just talk and wait for them to develop insight.   I am much more clear and direct and do a lot of psychoeducation.”  </a:t>
            </a:r>
          </a:p>
          <a:p>
            <a:pPr marL="0" indent="0">
              <a:buNone/>
            </a:pPr>
            <a:r>
              <a:rPr lang="en-US" dirty="0"/>
              <a:t>	-- Eva Mendes, local therapist who specializes in treating adults and couples with autism. </a:t>
            </a:r>
          </a:p>
        </p:txBody>
      </p:sp>
    </p:spTree>
    <p:extLst>
      <p:ext uri="{BB962C8B-B14F-4D97-AF65-F5344CB8AC3E}">
        <p14:creationId xmlns:p14="http://schemas.microsoft.com/office/powerpoint/2010/main" val="2195236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070AF-C9BA-4AAF-86B8-8A14E4C77417}"/>
              </a:ext>
            </a:extLst>
          </p:cNvPr>
          <p:cNvSpPr>
            <a:spLocks noGrp="1"/>
          </p:cNvSpPr>
          <p:nvPr>
            <p:ph type="title"/>
          </p:nvPr>
        </p:nvSpPr>
        <p:spPr/>
        <p:txBody>
          <a:bodyPr>
            <a:normAutofit/>
          </a:bodyPr>
          <a:lstStyle/>
          <a:p>
            <a:r>
              <a:rPr lang="en-US" dirty="0"/>
              <a:t> ASD may involve Vulnerable Physiology</a:t>
            </a:r>
          </a:p>
        </p:txBody>
      </p:sp>
      <p:sp>
        <p:nvSpPr>
          <p:cNvPr id="3" name="Content Placeholder 2">
            <a:extLst>
              <a:ext uri="{FF2B5EF4-FFF2-40B4-BE49-F238E27FC236}">
                <a16:creationId xmlns:a16="http://schemas.microsoft.com/office/drawing/2014/main" xmlns="" id="{07A4AF65-FD3D-44CB-BA91-422C61D7B416}"/>
              </a:ext>
            </a:extLst>
          </p:cNvPr>
          <p:cNvSpPr>
            <a:spLocks noGrp="1"/>
          </p:cNvSpPr>
          <p:nvPr>
            <p:ph idx="1"/>
          </p:nvPr>
        </p:nvSpPr>
        <p:spPr/>
        <p:txBody>
          <a:bodyPr>
            <a:normAutofit lnSpcReduction="10000"/>
          </a:bodyPr>
          <a:lstStyle/>
          <a:p>
            <a:pPr marL="0" indent="0">
              <a:buNone/>
            </a:pPr>
            <a:endParaRPr lang="en-US" dirty="0"/>
          </a:p>
          <a:p>
            <a:r>
              <a:rPr lang="en-US" dirty="0"/>
              <a:t>Many persons with ASD exhibit marked stress responses in otherwise benign social situations. The hyper-responsivity may contribute to increased anxiety or even chronic stress. </a:t>
            </a:r>
          </a:p>
          <a:p>
            <a:r>
              <a:rPr lang="en-US" dirty="0"/>
              <a:t>Children with ASD may not only experience more stress than neurotypical children in response to certain situations, but their body’s stress response may be longer lasting. </a:t>
            </a:r>
          </a:p>
          <a:p>
            <a:r>
              <a:rPr lang="en-US" dirty="0"/>
              <a:t>Taylor and Corbett (</a:t>
            </a:r>
            <a:r>
              <a:rPr lang="en-US" u="sng" dirty="0">
                <a:hlinkClick r:id="rId2"/>
              </a:rPr>
              <a:t>2014</a:t>
            </a:r>
            <a:r>
              <a:rPr lang="en-US" dirty="0"/>
              <a:t>)</a:t>
            </a:r>
          </a:p>
          <a:p>
            <a:endParaRPr lang="en-US" dirty="0"/>
          </a:p>
          <a:p>
            <a:endParaRPr lang="en-US" dirty="0"/>
          </a:p>
        </p:txBody>
      </p:sp>
    </p:spTree>
    <p:extLst>
      <p:ext uri="{BB962C8B-B14F-4D97-AF65-F5344CB8AC3E}">
        <p14:creationId xmlns:p14="http://schemas.microsoft.com/office/powerpoint/2010/main" val="4097473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E37DB-B42D-4E3F-8B6A-8B997ABA413E}"/>
              </a:ext>
            </a:extLst>
          </p:cNvPr>
          <p:cNvSpPr>
            <a:spLocks noGrp="1"/>
          </p:cNvSpPr>
          <p:nvPr>
            <p:ph type="title"/>
          </p:nvPr>
        </p:nvSpPr>
        <p:spPr/>
        <p:txBody>
          <a:bodyPr/>
          <a:lstStyle/>
          <a:p>
            <a:r>
              <a:rPr lang="en-US" dirty="0"/>
              <a:t>Adapting Therapy Approaches</a:t>
            </a:r>
          </a:p>
        </p:txBody>
      </p:sp>
      <p:sp>
        <p:nvSpPr>
          <p:cNvPr id="3" name="Content Placeholder 2">
            <a:extLst>
              <a:ext uri="{FF2B5EF4-FFF2-40B4-BE49-F238E27FC236}">
                <a16:creationId xmlns:a16="http://schemas.microsoft.com/office/drawing/2014/main" xmlns="" id="{21A0CA09-D45A-4FB8-9136-19F6229DFF9B}"/>
              </a:ext>
            </a:extLst>
          </p:cNvPr>
          <p:cNvSpPr>
            <a:spLocks noGrp="1"/>
          </p:cNvSpPr>
          <p:nvPr>
            <p:ph idx="1"/>
          </p:nvPr>
        </p:nvSpPr>
        <p:spPr/>
        <p:txBody>
          <a:bodyPr>
            <a:normAutofit/>
          </a:bodyPr>
          <a:lstStyle/>
          <a:p>
            <a:r>
              <a:rPr lang="en-US" dirty="0"/>
              <a:t>A typical therapeutic intervention for Anxiety is Exposure Response Prevention, i.e. exposure to the feared stimuli is sustained under safe conditions and the physiological stress response gradually wanes. </a:t>
            </a:r>
          </a:p>
          <a:p>
            <a:r>
              <a:rPr lang="en-US" dirty="0"/>
              <a:t>In some children with Autism who have hypersensitive physiology, this waning of the stress response may not happen or may occur at a glacial pace.</a:t>
            </a:r>
          </a:p>
          <a:p>
            <a:r>
              <a:rPr lang="en-US" dirty="0"/>
              <a:t>So this therapy may be more harmful than helpful.    </a:t>
            </a:r>
          </a:p>
          <a:p>
            <a:endParaRPr lang="en-US" dirty="0"/>
          </a:p>
        </p:txBody>
      </p:sp>
    </p:spTree>
    <p:extLst>
      <p:ext uri="{BB962C8B-B14F-4D97-AF65-F5344CB8AC3E}">
        <p14:creationId xmlns:p14="http://schemas.microsoft.com/office/powerpoint/2010/main" val="1695079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31E14-59F1-45C0-B4D5-EDBC3295F011}"/>
              </a:ext>
            </a:extLst>
          </p:cNvPr>
          <p:cNvSpPr>
            <a:spLocks noGrp="1"/>
          </p:cNvSpPr>
          <p:nvPr>
            <p:ph type="title"/>
          </p:nvPr>
        </p:nvSpPr>
        <p:spPr/>
        <p:txBody>
          <a:bodyPr/>
          <a:lstStyle/>
          <a:p>
            <a:r>
              <a:rPr lang="en-US" dirty="0"/>
              <a:t>Treatment:  Wrong Reaction to Trauma</a:t>
            </a:r>
          </a:p>
        </p:txBody>
      </p:sp>
      <p:sp>
        <p:nvSpPr>
          <p:cNvPr id="3" name="Content Placeholder 2">
            <a:extLst>
              <a:ext uri="{FF2B5EF4-FFF2-40B4-BE49-F238E27FC236}">
                <a16:creationId xmlns:a16="http://schemas.microsoft.com/office/drawing/2014/main" xmlns="" id="{8879B2FF-EF4D-47AB-9325-DBD8E01E433D}"/>
              </a:ext>
            </a:extLst>
          </p:cNvPr>
          <p:cNvSpPr>
            <a:spLocks noGrp="1"/>
          </p:cNvSpPr>
          <p:nvPr>
            <p:ph idx="1"/>
          </p:nvPr>
        </p:nvSpPr>
        <p:spPr/>
        <p:txBody>
          <a:bodyPr>
            <a:normAutofit/>
          </a:bodyPr>
          <a:lstStyle/>
          <a:p>
            <a:r>
              <a:rPr lang="en-US" dirty="0"/>
              <a:t>The 5</a:t>
            </a:r>
            <a:r>
              <a:rPr lang="en-US" baseline="30000" dirty="0"/>
              <a:t>th</a:t>
            </a:r>
            <a:r>
              <a:rPr lang="en-US" dirty="0"/>
              <a:t> grader mentioned before, the behavioral plan meant to reduce or extinguish unwanted behaviors.   Backfired.  Increased stress.  </a:t>
            </a:r>
          </a:p>
          <a:p>
            <a:pPr marL="457200" lvl="1" indent="0">
              <a:buNone/>
            </a:pPr>
            <a:r>
              <a:rPr lang="en-US" sz="2800" dirty="0"/>
              <a:t>Emotionally driven behaviors are usually not amenable to simplistic behavior plans. </a:t>
            </a:r>
          </a:p>
          <a:p>
            <a:pPr marL="457200" lvl="1" indent="0">
              <a:buNone/>
            </a:pPr>
            <a:r>
              <a:rPr lang="en-US" dirty="0"/>
              <a:t>“If you do X, you’ll get time on your iPad.”  But when X is as terrifying as jumping off a </a:t>
            </a:r>
            <a:r>
              <a:rPr lang="en-US" dirty="0" err="1"/>
              <a:t>skyscaper</a:t>
            </a:r>
            <a:r>
              <a:rPr lang="en-US" dirty="0"/>
              <a:t>, that time on the </a:t>
            </a:r>
            <a:r>
              <a:rPr lang="en-US" dirty="0" err="1"/>
              <a:t>ipad</a:t>
            </a:r>
            <a:r>
              <a:rPr lang="en-US" dirty="0"/>
              <a:t> just doesn’t compete.  </a:t>
            </a:r>
          </a:p>
          <a:p>
            <a:pPr lvl="1"/>
            <a:endParaRPr lang="en-US" dirty="0"/>
          </a:p>
        </p:txBody>
      </p:sp>
    </p:spTree>
    <p:extLst>
      <p:ext uri="{BB962C8B-B14F-4D97-AF65-F5344CB8AC3E}">
        <p14:creationId xmlns:p14="http://schemas.microsoft.com/office/powerpoint/2010/main" val="3289188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9B5E05-0E6B-440D-9A55-D5CD85B4B8C3}"/>
              </a:ext>
            </a:extLst>
          </p:cNvPr>
          <p:cNvSpPr>
            <a:spLocks noGrp="1"/>
          </p:cNvSpPr>
          <p:nvPr>
            <p:ph type="title"/>
          </p:nvPr>
        </p:nvSpPr>
        <p:spPr/>
        <p:txBody>
          <a:bodyPr/>
          <a:lstStyle/>
          <a:p>
            <a:r>
              <a:rPr lang="en-US" dirty="0"/>
              <a:t>Therapeutic vs Behavioral approaches</a:t>
            </a:r>
          </a:p>
        </p:txBody>
      </p:sp>
      <p:sp>
        <p:nvSpPr>
          <p:cNvPr id="3" name="Content Placeholder 2">
            <a:extLst>
              <a:ext uri="{FF2B5EF4-FFF2-40B4-BE49-F238E27FC236}">
                <a16:creationId xmlns:a16="http://schemas.microsoft.com/office/drawing/2014/main" xmlns="" id="{15958C79-25EA-4591-9F70-3512EEEDAC54}"/>
              </a:ext>
            </a:extLst>
          </p:cNvPr>
          <p:cNvSpPr>
            <a:spLocks noGrp="1"/>
          </p:cNvSpPr>
          <p:nvPr>
            <p:ph idx="1"/>
          </p:nvPr>
        </p:nvSpPr>
        <p:spPr/>
        <p:txBody>
          <a:bodyPr/>
          <a:lstStyle/>
          <a:p>
            <a:r>
              <a:rPr lang="en-US" dirty="0"/>
              <a:t>13 year old girl with ASD, language disorder and anxiety </a:t>
            </a:r>
          </a:p>
          <a:p>
            <a:r>
              <a:rPr lang="en-US" dirty="0"/>
              <a:t>When stressed, she reacts with inappropriate compulsive behaviors. </a:t>
            </a:r>
          </a:p>
          <a:p>
            <a:pPr lvl="1"/>
            <a:r>
              <a:rPr lang="en-US" dirty="0"/>
              <a:t>Flashes.  We suspect she is re-enacting sexual trauma that she doesn’t have words for  </a:t>
            </a:r>
          </a:p>
          <a:p>
            <a:pPr lvl="1"/>
            <a:r>
              <a:rPr lang="en-US" dirty="0"/>
              <a:t>But at therapeutic placement, she can’t access therapeutic groups.  Language and content too sophisticated. </a:t>
            </a:r>
          </a:p>
          <a:p>
            <a:pPr lvl="1"/>
            <a:r>
              <a:rPr lang="en-US" dirty="0"/>
              <a:t>So placed in behavioral program.  Behavior plan includes seclusion when she acts out.  She regressed quickly. </a:t>
            </a:r>
          </a:p>
          <a:p>
            <a:endParaRPr lang="en-US" dirty="0"/>
          </a:p>
        </p:txBody>
      </p:sp>
    </p:spTree>
    <p:extLst>
      <p:ext uri="{BB962C8B-B14F-4D97-AF65-F5344CB8AC3E}">
        <p14:creationId xmlns:p14="http://schemas.microsoft.com/office/powerpoint/2010/main" val="992710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E1188-5B20-437C-8BBE-45A45D5B9041}"/>
              </a:ext>
            </a:extLst>
          </p:cNvPr>
          <p:cNvSpPr>
            <a:spLocks noGrp="1"/>
          </p:cNvSpPr>
          <p:nvPr>
            <p:ph type="title"/>
          </p:nvPr>
        </p:nvSpPr>
        <p:spPr/>
        <p:txBody>
          <a:bodyPr/>
          <a:lstStyle/>
          <a:p>
            <a:r>
              <a:rPr lang="en-US" dirty="0"/>
              <a:t>CBT doesn’t stick</a:t>
            </a:r>
          </a:p>
        </p:txBody>
      </p:sp>
      <p:sp>
        <p:nvSpPr>
          <p:cNvPr id="3" name="Content Placeholder 2">
            <a:extLst>
              <a:ext uri="{FF2B5EF4-FFF2-40B4-BE49-F238E27FC236}">
                <a16:creationId xmlns:a16="http://schemas.microsoft.com/office/drawing/2014/main" xmlns="" id="{5062AD53-048C-4D6A-B314-6DC0DFB10E3E}"/>
              </a:ext>
            </a:extLst>
          </p:cNvPr>
          <p:cNvSpPr>
            <a:spLocks noGrp="1"/>
          </p:cNvSpPr>
          <p:nvPr>
            <p:ph idx="1"/>
          </p:nvPr>
        </p:nvSpPr>
        <p:spPr/>
        <p:txBody>
          <a:bodyPr>
            <a:normAutofit lnSpcReduction="10000"/>
          </a:bodyPr>
          <a:lstStyle/>
          <a:p>
            <a:r>
              <a:rPr lang="en-US" dirty="0"/>
              <a:t>Many children with autism may not benefit from traditional forms of CBT.  </a:t>
            </a:r>
          </a:p>
          <a:p>
            <a:pPr lvl="1"/>
            <a:r>
              <a:rPr lang="en-US" dirty="0">
                <a:solidFill>
                  <a:schemeClr val="tx1"/>
                </a:solidFill>
              </a:rPr>
              <a:t>	They have trouble generalizing lessons learned in therapy to other parts of their lives.</a:t>
            </a:r>
          </a:p>
          <a:p>
            <a:pPr lvl="1"/>
            <a:r>
              <a:rPr lang="en-US" u="sng" dirty="0">
                <a:solidFill>
                  <a:schemeClr val="tx1"/>
                </a:solidFill>
                <a:hlinkClick r:id="rId2">
                  <a:extLst>
                    <a:ext uri="{A12FA001-AC4F-418D-AE19-62706E023703}">
                      <ahyp:hlinkClr xmlns:ahyp="http://schemas.microsoft.com/office/drawing/2018/hyperlinkcolor" xmlns="" val="tx"/>
                    </a:ext>
                  </a:extLst>
                </a:hlinkClick>
              </a:rPr>
              <a:t>	They do not always maintain any gains</a:t>
            </a:r>
            <a:r>
              <a:rPr lang="en-US" u="sng" dirty="0">
                <a:solidFill>
                  <a:schemeClr val="tx1"/>
                </a:solidFill>
              </a:rPr>
              <a:t>. </a:t>
            </a:r>
            <a:endParaRPr lang="en-US" dirty="0"/>
          </a:p>
          <a:p>
            <a:r>
              <a:rPr lang="en-US" dirty="0"/>
              <a:t>The findings suggest that children with autism need therapy for longer, and with more follow-up, than their typical peers — “a critical difference in the treatment approach,” he says.</a:t>
            </a:r>
          </a:p>
          <a:p>
            <a:r>
              <a:rPr lang="en-US" b="1" dirty="0">
                <a:hlinkClick r:id="rId3"/>
              </a:rPr>
              <a:t>Eric Storch</a:t>
            </a:r>
            <a:r>
              <a:rPr lang="en-US" dirty="0"/>
              <a:t>, professor of psychology at the University of South Florida in Tampa</a:t>
            </a:r>
          </a:p>
          <a:p>
            <a:endParaRPr lang="en-US" dirty="0"/>
          </a:p>
        </p:txBody>
      </p:sp>
    </p:spTree>
    <p:extLst>
      <p:ext uri="{BB962C8B-B14F-4D97-AF65-F5344CB8AC3E}">
        <p14:creationId xmlns:p14="http://schemas.microsoft.com/office/powerpoint/2010/main" val="228571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3A862-77B2-4688-91BD-2D6E4604A3E2}"/>
              </a:ext>
            </a:extLst>
          </p:cNvPr>
          <p:cNvSpPr>
            <a:spLocks noGrp="1"/>
          </p:cNvSpPr>
          <p:nvPr>
            <p:ph type="title"/>
          </p:nvPr>
        </p:nvSpPr>
        <p:spPr/>
        <p:txBody>
          <a:bodyPr/>
          <a:lstStyle/>
          <a:p>
            <a:r>
              <a:rPr lang="en-US" dirty="0"/>
              <a:t>ASD diagnosis</a:t>
            </a:r>
          </a:p>
        </p:txBody>
      </p:sp>
      <p:sp>
        <p:nvSpPr>
          <p:cNvPr id="3" name="Content Placeholder 2">
            <a:extLst>
              <a:ext uri="{FF2B5EF4-FFF2-40B4-BE49-F238E27FC236}">
                <a16:creationId xmlns:a16="http://schemas.microsoft.com/office/drawing/2014/main" xmlns="" id="{F495DFE2-5E85-4F87-9056-4F124BBF9268}"/>
              </a:ext>
            </a:extLst>
          </p:cNvPr>
          <p:cNvSpPr>
            <a:spLocks noGrp="1"/>
          </p:cNvSpPr>
          <p:nvPr>
            <p:ph idx="1"/>
          </p:nvPr>
        </p:nvSpPr>
        <p:spPr/>
        <p:txBody>
          <a:bodyPr>
            <a:normAutofit lnSpcReduction="10000"/>
          </a:bodyPr>
          <a:lstStyle/>
          <a:p>
            <a:r>
              <a:rPr lang="en-US" b="1" dirty="0"/>
              <a:t>Two Main Criteria </a:t>
            </a:r>
          </a:p>
          <a:p>
            <a:r>
              <a:rPr lang="en-US" dirty="0"/>
              <a:t>Persistent deficits in social communication and social interaction across multiple contexts</a:t>
            </a:r>
          </a:p>
          <a:p>
            <a:r>
              <a:rPr lang="en-US" dirty="0"/>
              <a:t>Restricted, repetitive patterns of behavior, interest or activities. </a:t>
            </a:r>
          </a:p>
          <a:p>
            <a:pPr marL="0" indent="0" algn="ctr">
              <a:buNone/>
            </a:pPr>
            <a:r>
              <a:rPr lang="en-US" dirty="0"/>
              <a:t>AND</a:t>
            </a:r>
          </a:p>
          <a:p>
            <a:pPr marL="0" indent="0">
              <a:buNone/>
            </a:pPr>
            <a:r>
              <a:rPr lang="en-US" dirty="0"/>
              <a:t>Must have been present to  some degree in early developmental period</a:t>
            </a:r>
          </a:p>
          <a:p>
            <a:pPr marL="0" indent="0">
              <a:buNone/>
            </a:pPr>
            <a:r>
              <a:rPr lang="en-US" dirty="0"/>
              <a:t>Must cause clinically significant impairments in important areas of functioning</a:t>
            </a:r>
          </a:p>
          <a:p>
            <a:endParaRPr lang="en-US" dirty="0"/>
          </a:p>
          <a:p>
            <a:endParaRPr lang="en-US" dirty="0"/>
          </a:p>
        </p:txBody>
      </p:sp>
    </p:spTree>
    <p:extLst>
      <p:ext uri="{BB962C8B-B14F-4D97-AF65-F5344CB8AC3E}">
        <p14:creationId xmlns:p14="http://schemas.microsoft.com/office/powerpoint/2010/main" val="42709442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FDBDF-5CE4-40AD-9BE0-A0A081A5620F}"/>
              </a:ext>
            </a:extLst>
          </p:cNvPr>
          <p:cNvSpPr>
            <a:spLocks noGrp="1"/>
          </p:cNvSpPr>
          <p:nvPr>
            <p:ph type="title"/>
          </p:nvPr>
        </p:nvSpPr>
        <p:spPr/>
        <p:txBody>
          <a:bodyPr/>
          <a:lstStyle/>
          <a:p>
            <a:r>
              <a:rPr lang="en-US" dirty="0"/>
              <a:t>Modified CBT</a:t>
            </a:r>
          </a:p>
        </p:txBody>
      </p:sp>
      <p:sp>
        <p:nvSpPr>
          <p:cNvPr id="3" name="Content Placeholder 2">
            <a:extLst>
              <a:ext uri="{FF2B5EF4-FFF2-40B4-BE49-F238E27FC236}">
                <a16:creationId xmlns:a16="http://schemas.microsoft.com/office/drawing/2014/main" xmlns="" id="{277225AD-F5FD-4089-A761-D6F635B16459}"/>
              </a:ext>
            </a:extLst>
          </p:cNvPr>
          <p:cNvSpPr>
            <a:spLocks noGrp="1"/>
          </p:cNvSpPr>
          <p:nvPr>
            <p:ph idx="1"/>
          </p:nvPr>
        </p:nvSpPr>
        <p:spPr/>
        <p:txBody>
          <a:bodyPr>
            <a:normAutofit/>
          </a:bodyPr>
          <a:lstStyle/>
          <a:p>
            <a:r>
              <a:rPr lang="en-US" dirty="0"/>
              <a:t>A modified version of CBT, called the Behavioral Interventions for Children with Autism, has been developed and being studied by a team at the University of California, Los Angeles.  </a:t>
            </a:r>
          </a:p>
          <a:p>
            <a:r>
              <a:rPr lang="en-US" dirty="0"/>
              <a:t>Example of modifications: </a:t>
            </a:r>
          </a:p>
          <a:p>
            <a:pPr lvl="1"/>
            <a:r>
              <a:rPr lang="en-US" dirty="0"/>
              <a:t>Doctors and parents provide extra coaching and support to help a child to master appropriate social behaviors before putting the child in a feared social situation. </a:t>
            </a:r>
          </a:p>
          <a:p>
            <a:pPr lvl="1"/>
            <a:r>
              <a:rPr lang="en-US" dirty="0"/>
              <a:t>Therapists work with schools to give these children peers who can guide them through social situations.</a:t>
            </a:r>
          </a:p>
          <a:p>
            <a:endParaRPr lang="en-US" dirty="0"/>
          </a:p>
        </p:txBody>
      </p:sp>
    </p:spTree>
    <p:extLst>
      <p:ext uri="{BB962C8B-B14F-4D97-AF65-F5344CB8AC3E}">
        <p14:creationId xmlns:p14="http://schemas.microsoft.com/office/powerpoint/2010/main" val="13631024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1BCF7-98E4-4204-B968-B153E173E0BA}"/>
              </a:ext>
            </a:extLst>
          </p:cNvPr>
          <p:cNvSpPr>
            <a:spLocks noGrp="1"/>
          </p:cNvSpPr>
          <p:nvPr>
            <p:ph type="title"/>
          </p:nvPr>
        </p:nvSpPr>
        <p:spPr/>
        <p:txBody>
          <a:bodyPr/>
          <a:lstStyle/>
          <a:p>
            <a:r>
              <a:rPr lang="en-US" dirty="0"/>
              <a:t>DBT? </a:t>
            </a:r>
          </a:p>
        </p:txBody>
      </p:sp>
      <p:sp>
        <p:nvSpPr>
          <p:cNvPr id="3" name="Content Placeholder 2">
            <a:extLst>
              <a:ext uri="{FF2B5EF4-FFF2-40B4-BE49-F238E27FC236}">
                <a16:creationId xmlns:a16="http://schemas.microsoft.com/office/drawing/2014/main" xmlns="" id="{C9703F37-8161-45EB-8BA6-50EE4878D2F8}"/>
              </a:ext>
            </a:extLst>
          </p:cNvPr>
          <p:cNvSpPr>
            <a:spLocks noGrp="1"/>
          </p:cNvSpPr>
          <p:nvPr>
            <p:ph idx="1"/>
          </p:nvPr>
        </p:nvSpPr>
        <p:spPr/>
        <p:txBody>
          <a:bodyPr>
            <a:normAutofit/>
          </a:bodyPr>
          <a:lstStyle/>
          <a:p>
            <a:r>
              <a:rPr lang="en-US" dirty="0"/>
              <a:t>Dialectical Behavior Therapy focuses on emotional regulation but can be inaccessible to individuals with autism due to complex language and concepts.  </a:t>
            </a:r>
          </a:p>
          <a:p>
            <a:pPr lvl="1"/>
            <a:r>
              <a:rPr lang="en-US" dirty="0"/>
              <a:t>“I went to a DBT group and didn’t understand anything they said,”</a:t>
            </a:r>
          </a:p>
          <a:p>
            <a:pPr lvl="2"/>
            <a:r>
              <a:rPr lang="en-US" dirty="0"/>
              <a:t>Intelligent adult with ASD, as told to Nancy.</a:t>
            </a:r>
          </a:p>
        </p:txBody>
      </p:sp>
    </p:spTree>
    <p:extLst>
      <p:ext uri="{BB962C8B-B14F-4D97-AF65-F5344CB8AC3E}">
        <p14:creationId xmlns:p14="http://schemas.microsoft.com/office/powerpoint/2010/main" val="2160115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AFC70-F689-4B65-96DE-8155B9C79BE1}"/>
              </a:ext>
            </a:extLst>
          </p:cNvPr>
          <p:cNvSpPr>
            <a:spLocks noGrp="1"/>
          </p:cNvSpPr>
          <p:nvPr>
            <p:ph type="title"/>
          </p:nvPr>
        </p:nvSpPr>
        <p:spPr>
          <a:xfrm>
            <a:off x="1295402" y="982132"/>
            <a:ext cx="9601196" cy="1574800"/>
          </a:xfrm>
        </p:spPr>
        <p:txBody>
          <a:bodyPr>
            <a:normAutofit/>
          </a:bodyPr>
          <a:lstStyle/>
          <a:p>
            <a:r>
              <a:rPr lang="en-US" sz="3600" dirty="0"/>
              <a:t>Modified DBT </a:t>
            </a:r>
          </a:p>
        </p:txBody>
      </p:sp>
      <p:sp>
        <p:nvSpPr>
          <p:cNvPr id="3" name="Content Placeholder 2">
            <a:extLst>
              <a:ext uri="{FF2B5EF4-FFF2-40B4-BE49-F238E27FC236}">
                <a16:creationId xmlns:a16="http://schemas.microsoft.com/office/drawing/2014/main" xmlns="" id="{9C5FD50E-CF0D-419D-998A-A35EA0C4B3BC}"/>
              </a:ext>
            </a:extLst>
          </p:cNvPr>
          <p:cNvSpPr>
            <a:spLocks noGrp="1"/>
          </p:cNvSpPr>
          <p:nvPr>
            <p:ph idx="1"/>
          </p:nvPr>
        </p:nvSpPr>
        <p:spPr>
          <a:xfrm>
            <a:off x="1295401" y="2878666"/>
            <a:ext cx="9601196" cy="2997201"/>
          </a:xfrm>
        </p:spPr>
        <p:txBody>
          <a:bodyPr>
            <a:normAutofit fontScale="92500" lnSpcReduction="10000"/>
          </a:bodyPr>
          <a:lstStyle/>
          <a:p>
            <a:r>
              <a:rPr lang="en-US" dirty="0"/>
              <a:t>Julie Brown has modified the DBT approach for cognitively challenged individuals (“Emotional Regulation System for Cognitively Challenged Clients; A DBT-Informed Approach”)</a:t>
            </a:r>
          </a:p>
          <a:p>
            <a:r>
              <a:rPr lang="en-US" dirty="0">
                <a:solidFill>
                  <a:srgbClr val="747474"/>
                </a:solidFill>
                <a:latin typeface="Times New Roman" panose="02020603050405020304" pitchFamily="18" charset="0"/>
                <a:cs typeface="Times New Roman" panose="02020603050405020304" pitchFamily="18" charset="0"/>
              </a:rPr>
              <a:t>Concepts made less abstract and language heavy. Can be used for other groups such as persons with ASD or younger children.</a:t>
            </a:r>
            <a:r>
              <a:rPr lang="en-US" dirty="0"/>
              <a:t>  </a:t>
            </a:r>
            <a:endParaRPr lang="en-US" dirty="0">
              <a:solidFill>
                <a:srgbClr val="747474"/>
              </a:solidFill>
              <a:latin typeface="Times New Roman" panose="02020603050405020304" pitchFamily="18" charset="0"/>
              <a:cs typeface="Times New Roman" panose="02020603050405020304" pitchFamily="18" charset="0"/>
            </a:endParaRPr>
          </a:p>
          <a:p>
            <a:r>
              <a:rPr lang="en-US" dirty="0">
                <a:solidFill>
                  <a:srgbClr val="747474"/>
                </a:solidFill>
                <a:latin typeface="Times New Roman" panose="02020603050405020304" pitchFamily="18" charset="0"/>
                <a:cs typeface="Times New Roman" panose="02020603050405020304" pitchFamily="18" charset="0"/>
              </a:rPr>
              <a:t>“Clinicians learn how to teach core emotion regulation and adaptive coping skills in a framework that promotes motivation and mastery for all learners, and that helps clients apply what they have learned in daily life.” </a:t>
            </a:r>
          </a:p>
        </p:txBody>
      </p:sp>
    </p:spTree>
    <p:extLst>
      <p:ext uri="{BB962C8B-B14F-4D97-AF65-F5344CB8AC3E}">
        <p14:creationId xmlns:p14="http://schemas.microsoft.com/office/powerpoint/2010/main" val="19985969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8875D-BE9F-4418-A7EB-1C74FE6DDDD6}"/>
              </a:ext>
            </a:extLst>
          </p:cNvPr>
          <p:cNvSpPr>
            <a:spLocks noGrp="1"/>
          </p:cNvSpPr>
          <p:nvPr>
            <p:ph type="title"/>
          </p:nvPr>
        </p:nvSpPr>
        <p:spPr/>
        <p:txBody>
          <a:bodyPr/>
          <a:lstStyle/>
          <a:p>
            <a:r>
              <a:rPr lang="en-US" b="1" dirty="0"/>
              <a:t>Take -</a:t>
            </a:r>
            <a:r>
              <a:rPr lang="en-US" b="1" dirty="0" err="1"/>
              <a:t>Aways</a:t>
            </a:r>
            <a:r>
              <a:rPr lang="en-US" b="1" dirty="0"/>
              <a:t>:</a:t>
            </a:r>
            <a:r>
              <a:rPr lang="en-US" dirty="0"/>
              <a:t> </a:t>
            </a:r>
            <a:r>
              <a:rPr lang="en-US" b="1" dirty="0"/>
              <a:t>Treatment</a:t>
            </a:r>
            <a:endParaRPr lang="en-US" dirty="0"/>
          </a:p>
        </p:txBody>
      </p:sp>
      <p:sp>
        <p:nvSpPr>
          <p:cNvPr id="3" name="Content Placeholder 2">
            <a:extLst>
              <a:ext uri="{FF2B5EF4-FFF2-40B4-BE49-F238E27FC236}">
                <a16:creationId xmlns:a16="http://schemas.microsoft.com/office/drawing/2014/main" xmlns="" id="{BF5192B6-A538-4F4C-98B8-909B64EC52FE}"/>
              </a:ext>
            </a:extLst>
          </p:cNvPr>
          <p:cNvSpPr>
            <a:spLocks noGrp="1"/>
          </p:cNvSpPr>
          <p:nvPr>
            <p:ph idx="1"/>
          </p:nvPr>
        </p:nvSpPr>
        <p:spPr/>
        <p:txBody>
          <a:bodyPr/>
          <a:lstStyle/>
          <a:p>
            <a:pPr marL="0" indent="0">
              <a:buNone/>
            </a:pPr>
            <a:r>
              <a:rPr lang="en-US" dirty="0"/>
              <a:t>Create a treatment plan for the whole person, using what we know about trauma informed therapy, AND behavioral therapy </a:t>
            </a:r>
          </a:p>
          <a:p>
            <a:r>
              <a:rPr lang="en-US" dirty="0"/>
              <a:t>Many individuals with autism </a:t>
            </a:r>
            <a:r>
              <a:rPr lang="en-US" i="1" dirty="0"/>
              <a:t>require</a:t>
            </a:r>
            <a:r>
              <a:rPr lang="en-US" dirty="0"/>
              <a:t> trauma-informed treatment </a:t>
            </a:r>
            <a:br>
              <a:rPr lang="en-US" dirty="0"/>
            </a:br>
            <a:endParaRPr lang="en-US" dirty="0"/>
          </a:p>
          <a:p>
            <a:r>
              <a:rPr lang="en-US" dirty="0"/>
              <a:t>Many individuals with trauma histories benefit from consistency and structure of behavioral approaches</a:t>
            </a:r>
            <a:br>
              <a:rPr lang="en-US" dirty="0"/>
            </a:br>
            <a:endParaRPr lang="en-US" dirty="0"/>
          </a:p>
        </p:txBody>
      </p:sp>
    </p:spTree>
    <p:extLst>
      <p:ext uri="{BB962C8B-B14F-4D97-AF65-F5344CB8AC3E}">
        <p14:creationId xmlns:p14="http://schemas.microsoft.com/office/powerpoint/2010/main" val="34807528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81DD8-FAE3-475C-97D0-014384AAA83C}"/>
              </a:ext>
            </a:extLst>
          </p:cNvPr>
          <p:cNvSpPr>
            <a:spLocks noGrp="1"/>
          </p:cNvSpPr>
          <p:nvPr>
            <p:ph type="title"/>
          </p:nvPr>
        </p:nvSpPr>
        <p:spPr/>
        <p:txBody>
          <a:bodyPr/>
          <a:lstStyle/>
          <a:p>
            <a:r>
              <a:rPr lang="en-US" dirty="0"/>
              <a:t>Strength of Neurodiversity</a:t>
            </a:r>
          </a:p>
        </p:txBody>
      </p:sp>
      <p:sp>
        <p:nvSpPr>
          <p:cNvPr id="3" name="Content Placeholder 2">
            <a:extLst>
              <a:ext uri="{FF2B5EF4-FFF2-40B4-BE49-F238E27FC236}">
                <a16:creationId xmlns:a16="http://schemas.microsoft.com/office/drawing/2014/main" xmlns="" id="{5F6ED201-C5CC-4D73-A11B-DDF2EA74254C}"/>
              </a:ext>
            </a:extLst>
          </p:cNvPr>
          <p:cNvSpPr>
            <a:spLocks noGrp="1"/>
          </p:cNvSpPr>
          <p:nvPr>
            <p:ph idx="1"/>
          </p:nvPr>
        </p:nvSpPr>
        <p:spPr/>
        <p:txBody>
          <a:bodyPr>
            <a:normAutofit fontScale="92500" lnSpcReduction="20000"/>
          </a:bodyPr>
          <a:lstStyle/>
          <a:p>
            <a:r>
              <a:rPr lang="en-US" dirty="0"/>
              <a:t>Promote, don’t extinguish, special interests as they provide pleasure, increase engagement, lead to productive vocations and contribute to the greater good.</a:t>
            </a:r>
          </a:p>
          <a:p>
            <a:r>
              <a:rPr lang="en-US" dirty="0"/>
              <a:t>Ex.  Jack loves sports facts and was asked to be the announcer for the high school football team. </a:t>
            </a:r>
          </a:p>
          <a:p>
            <a:r>
              <a:rPr lang="en-US" dirty="0"/>
              <a:t>Colby loves weather and is now studying meteorology in college. </a:t>
            </a:r>
          </a:p>
          <a:p>
            <a:r>
              <a:rPr lang="en-US" dirty="0"/>
              <a:t>Greta Thunberg… inspiration to us all. </a:t>
            </a:r>
          </a:p>
          <a:p>
            <a:endParaRPr lang="en-US" dirty="0"/>
          </a:p>
          <a:p>
            <a:pPr algn="ctr"/>
            <a:r>
              <a:rPr lang="en-US" sz="3000" i="1" dirty="0"/>
              <a:t>Special interests can provide the impetus to transcend challenges. </a:t>
            </a:r>
          </a:p>
        </p:txBody>
      </p:sp>
    </p:spTree>
    <p:extLst>
      <p:ext uri="{BB962C8B-B14F-4D97-AF65-F5344CB8AC3E}">
        <p14:creationId xmlns:p14="http://schemas.microsoft.com/office/powerpoint/2010/main" val="41830629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5D8E9-C324-4EE6-AB19-6F71D145FD07}"/>
              </a:ext>
            </a:extLst>
          </p:cNvPr>
          <p:cNvSpPr>
            <a:spLocks noGrp="1"/>
          </p:cNvSpPr>
          <p:nvPr>
            <p:ph type="title"/>
          </p:nvPr>
        </p:nvSpPr>
        <p:spPr/>
        <p:txBody>
          <a:bodyPr/>
          <a:lstStyle/>
          <a:p>
            <a:r>
              <a:rPr lang="en-US" dirty="0"/>
              <a:t>Diversity is Valuable </a:t>
            </a:r>
          </a:p>
        </p:txBody>
      </p:sp>
      <p:sp>
        <p:nvSpPr>
          <p:cNvPr id="3" name="Content Placeholder 2">
            <a:extLst>
              <a:ext uri="{FF2B5EF4-FFF2-40B4-BE49-F238E27FC236}">
                <a16:creationId xmlns:a16="http://schemas.microsoft.com/office/drawing/2014/main" xmlns="" id="{F28C9AC2-EB00-4493-82E0-34764CC25350}"/>
              </a:ext>
            </a:extLst>
          </p:cNvPr>
          <p:cNvSpPr>
            <a:spLocks noGrp="1"/>
          </p:cNvSpPr>
          <p:nvPr>
            <p:ph idx="1"/>
          </p:nvPr>
        </p:nvSpPr>
        <p:spPr/>
        <p:txBody>
          <a:bodyPr/>
          <a:lstStyle/>
          <a:p>
            <a:r>
              <a:rPr lang="en-US" sz="2800" dirty="0"/>
              <a:t>If it weren’t for folks with Autism, all you neurotypicals would still be sitting around the cave telling jokes by candlelight. </a:t>
            </a:r>
          </a:p>
          <a:p>
            <a:r>
              <a:rPr lang="en-US" sz="2800" dirty="0"/>
              <a:t>-- Temple Grandin</a:t>
            </a:r>
          </a:p>
          <a:p>
            <a:endParaRPr lang="en-US" dirty="0"/>
          </a:p>
        </p:txBody>
      </p:sp>
    </p:spTree>
    <p:extLst>
      <p:ext uri="{BB962C8B-B14F-4D97-AF65-F5344CB8AC3E}">
        <p14:creationId xmlns:p14="http://schemas.microsoft.com/office/powerpoint/2010/main" val="4859197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0AAC5-888B-4A14-A7B9-0BB2EAE02C45}"/>
              </a:ext>
            </a:extLst>
          </p:cNvPr>
          <p:cNvSpPr>
            <a:spLocks noGrp="1"/>
          </p:cNvSpPr>
          <p:nvPr>
            <p:ph type="title"/>
          </p:nvPr>
        </p:nvSpPr>
        <p:spPr/>
        <p:txBody>
          <a:bodyPr/>
          <a:lstStyle/>
          <a:p>
            <a:r>
              <a:rPr lang="en-US" dirty="0"/>
              <a:t>Stay in Touch!</a:t>
            </a:r>
          </a:p>
        </p:txBody>
      </p:sp>
      <p:sp>
        <p:nvSpPr>
          <p:cNvPr id="3" name="Content Placeholder 2">
            <a:extLst>
              <a:ext uri="{FF2B5EF4-FFF2-40B4-BE49-F238E27FC236}">
                <a16:creationId xmlns:a16="http://schemas.microsoft.com/office/drawing/2014/main" xmlns="" id="{2694A829-FCDE-47FC-A8B5-CB3C325B0732}"/>
              </a:ext>
            </a:extLst>
          </p:cNvPr>
          <p:cNvSpPr>
            <a:spLocks noGrp="1"/>
          </p:cNvSpPr>
          <p:nvPr>
            <p:ph idx="1"/>
          </p:nvPr>
        </p:nvSpPr>
        <p:spPr/>
        <p:txBody>
          <a:bodyPr/>
          <a:lstStyle/>
          <a:p>
            <a:r>
              <a:rPr lang="en-US" dirty="0"/>
              <a:t>Stephanie Monaghan Blout, Psy.D.  Smonaghan@nesca-newton.com</a:t>
            </a:r>
          </a:p>
          <a:p>
            <a:r>
              <a:rPr lang="en-US" dirty="0"/>
              <a:t>Nancy Roosa, PsyD.  </a:t>
            </a:r>
            <a:r>
              <a:rPr lang="en-US" dirty="0">
                <a:hlinkClick r:id="rId2"/>
              </a:rPr>
              <a:t>Nroosa@nesca-newton.com</a:t>
            </a:r>
            <a:endParaRPr lang="en-US" dirty="0"/>
          </a:p>
          <a:p>
            <a:endParaRPr lang="en-US" dirty="0"/>
          </a:p>
        </p:txBody>
      </p:sp>
    </p:spTree>
    <p:extLst>
      <p:ext uri="{BB962C8B-B14F-4D97-AF65-F5344CB8AC3E}">
        <p14:creationId xmlns:p14="http://schemas.microsoft.com/office/powerpoint/2010/main" val="1275354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B1FFB-77C5-4897-88E9-BA42FCED5C48}"/>
              </a:ext>
            </a:extLst>
          </p:cNvPr>
          <p:cNvSpPr>
            <a:spLocks noGrp="1"/>
          </p:cNvSpPr>
          <p:nvPr>
            <p:ph type="title"/>
          </p:nvPr>
        </p:nvSpPr>
        <p:spPr/>
        <p:txBody>
          <a:bodyPr/>
          <a:lstStyle/>
          <a:p>
            <a:r>
              <a:rPr lang="en-US" dirty="0"/>
              <a:t>Scientific References </a:t>
            </a:r>
          </a:p>
        </p:txBody>
      </p:sp>
      <p:sp>
        <p:nvSpPr>
          <p:cNvPr id="3" name="Content Placeholder 2">
            <a:extLst>
              <a:ext uri="{FF2B5EF4-FFF2-40B4-BE49-F238E27FC236}">
                <a16:creationId xmlns:a16="http://schemas.microsoft.com/office/drawing/2014/main" xmlns="" id="{57076679-B793-4F88-A390-9510F54F4D42}"/>
              </a:ext>
            </a:extLst>
          </p:cNvPr>
          <p:cNvSpPr>
            <a:spLocks noGrp="1"/>
          </p:cNvSpPr>
          <p:nvPr>
            <p:ph idx="1"/>
          </p:nvPr>
        </p:nvSpPr>
        <p:spPr>
          <a:xfrm>
            <a:off x="1295401" y="2137272"/>
            <a:ext cx="9601196" cy="3738596"/>
          </a:xfrm>
        </p:spPr>
        <p:txBody>
          <a:bodyPr>
            <a:normAutofit fontScale="40000" lnSpcReduction="20000"/>
          </a:bodyPr>
          <a:lstStyle/>
          <a:p>
            <a:r>
              <a:rPr lang="en-US" sz="3700" dirty="0"/>
              <a:t>Berg KL, </a:t>
            </a:r>
            <a:r>
              <a:rPr lang="en-US" sz="3700" dirty="0" err="1"/>
              <a:t>Shiu</a:t>
            </a:r>
            <a:r>
              <a:rPr lang="en-US" sz="3700" dirty="0"/>
              <a:t> CS, Acharya K, </a:t>
            </a:r>
            <a:r>
              <a:rPr lang="en-US" sz="3700" dirty="0" err="1"/>
              <a:t>Stolbach</a:t>
            </a:r>
            <a:r>
              <a:rPr lang="en-US" sz="3700" dirty="0"/>
              <a:t> BC, </a:t>
            </a:r>
            <a:r>
              <a:rPr lang="en-US" sz="3700" dirty="0" err="1"/>
              <a:t>Msall</a:t>
            </a:r>
            <a:r>
              <a:rPr lang="en-US" sz="3700" dirty="0"/>
              <a:t> ME. Disparities in adversity among children with autism spectrum disorder: A population based study. </a:t>
            </a:r>
            <a:r>
              <a:rPr lang="en-US" sz="3700" u="sng" dirty="0"/>
              <a:t>Developmental Medicine &amp; Child Neurology.</a:t>
            </a:r>
            <a:r>
              <a:rPr lang="en-US" sz="3700" dirty="0"/>
              <a:t> 2016;58:1124–1131. </a:t>
            </a:r>
          </a:p>
          <a:p>
            <a:r>
              <a:rPr lang="en-US" sz="3700" dirty="0"/>
              <a:t>Fogler, JM, Phelps, RA.  </a:t>
            </a:r>
            <a:r>
              <a:rPr lang="en-US" sz="3700" u="sng" dirty="0"/>
              <a:t>Trauma, Autism and Neurodevelopmental Disorders: Integrating Research, Practice and Policy</a:t>
            </a:r>
            <a:r>
              <a:rPr lang="en-US" sz="3700" dirty="0"/>
              <a:t>.  Springer. 2018.  </a:t>
            </a:r>
          </a:p>
          <a:p>
            <a:r>
              <a:rPr lang="en-US" sz="3700" dirty="0" err="1"/>
              <a:t>Gravitz</a:t>
            </a:r>
            <a:r>
              <a:rPr lang="en-US" sz="3700" dirty="0"/>
              <a:t>, Lauren. At the Intersection of Autism and Trauma.  </a:t>
            </a:r>
            <a:r>
              <a:rPr lang="en-US" sz="3700" u="sng" dirty="0"/>
              <a:t>Spectrum News</a:t>
            </a:r>
            <a:r>
              <a:rPr lang="en-US" sz="3700" dirty="0"/>
              <a:t>. September 2018.  </a:t>
            </a:r>
          </a:p>
          <a:p>
            <a:r>
              <a:rPr lang="en-US" sz="3700" dirty="0"/>
              <a:t>Harvey, M. Towards an ecological understanding of resilience in trauma survivors; Implications for Theory, Research, and Practice. Harvey &amp; </a:t>
            </a:r>
            <a:r>
              <a:rPr lang="en-US" sz="3700" dirty="0" err="1"/>
              <a:t>Tummala</a:t>
            </a:r>
            <a:r>
              <a:rPr lang="en-US" sz="3700" dirty="0"/>
              <a:t>-Nara (eds) Sources and Expressions of Resilience in Trauma Survivors: Ecological Theory, Multicultural Practice. </a:t>
            </a:r>
            <a:r>
              <a:rPr lang="en-US" sz="3700" u="sng" dirty="0"/>
              <a:t>Journal of Aggression, Maltreatment, and Trauma</a:t>
            </a:r>
            <a:r>
              <a:rPr lang="en-US" sz="3700" dirty="0"/>
              <a:t> 2007, 14 (1)</a:t>
            </a:r>
          </a:p>
          <a:p>
            <a:r>
              <a:rPr lang="en-US" sz="3700" dirty="0"/>
              <a:t>Kerns CM, </a:t>
            </a:r>
            <a:r>
              <a:rPr lang="en-US" sz="3700" dirty="0" err="1"/>
              <a:t>Newschaffer</a:t>
            </a:r>
            <a:r>
              <a:rPr lang="en-US" sz="3700" dirty="0"/>
              <a:t> CJ, Berkowitz SJ. Traumatic childhood events and autism spectrum disorder. </a:t>
            </a:r>
            <a:r>
              <a:rPr lang="en-US" sz="3700" u="sng" dirty="0"/>
              <a:t>Journal of Autism and Developmental Disorders</a:t>
            </a:r>
            <a:r>
              <a:rPr lang="en-US" sz="3700" dirty="0"/>
              <a:t>. 2015;45(11):3475–3486.</a:t>
            </a:r>
          </a:p>
          <a:p>
            <a:pPr lvl="0">
              <a:buClr>
                <a:srgbClr val="83992A"/>
              </a:buClr>
            </a:pPr>
            <a:r>
              <a:rPr lang="en-US" sz="3700" dirty="0">
                <a:solidFill>
                  <a:prstClr val="black">
                    <a:lumMod val="85000"/>
                    <a:lumOff val="15000"/>
                  </a:prstClr>
                </a:solidFill>
              </a:rPr>
              <a:t>Taylor JL, Gotham KO. Cumulative life events, traumatic experiences, and psychiatric symptomatology in transition-aged youth with autism spectrum disorder. </a:t>
            </a:r>
            <a:r>
              <a:rPr lang="en-US" sz="3700" u="sng" dirty="0">
                <a:solidFill>
                  <a:prstClr val="black">
                    <a:lumMod val="85000"/>
                    <a:lumOff val="15000"/>
                  </a:prstClr>
                </a:solidFill>
              </a:rPr>
              <a:t>Journal of Neurodevelopmental Disorders</a:t>
            </a:r>
            <a:r>
              <a:rPr lang="en-US" sz="3700" dirty="0">
                <a:solidFill>
                  <a:prstClr val="black">
                    <a:lumMod val="85000"/>
                    <a:lumOff val="15000"/>
                  </a:prstClr>
                </a:solidFill>
              </a:rPr>
              <a:t>. 2016;8(1):28. </a:t>
            </a:r>
          </a:p>
          <a:p>
            <a:pPr marL="0" indent="0">
              <a:buNone/>
            </a:pPr>
            <a:endParaRPr lang="en-US" dirty="0"/>
          </a:p>
        </p:txBody>
      </p:sp>
    </p:spTree>
    <p:extLst>
      <p:ext uri="{BB962C8B-B14F-4D97-AF65-F5344CB8AC3E}">
        <p14:creationId xmlns:p14="http://schemas.microsoft.com/office/powerpoint/2010/main" val="3528692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6F555-880D-435B-B628-EE386171596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xmlns="" id="{84826DEF-0DC0-47AB-ABB0-A6896CE001A0}"/>
              </a:ext>
            </a:extLst>
          </p:cNvPr>
          <p:cNvSpPr>
            <a:spLocks noGrp="1"/>
          </p:cNvSpPr>
          <p:nvPr>
            <p:ph idx="1"/>
          </p:nvPr>
        </p:nvSpPr>
        <p:spPr/>
        <p:txBody>
          <a:bodyPr>
            <a:normAutofit fontScale="77500" lnSpcReduction="20000"/>
          </a:bodyPr>
          <a:lstStyle/>
          <a:p>
            <a:r>
              <a:rPr lang="en-US" sz="2600" dirty="0"/>
              <a:t>Massachusetts Advocates for Children and Harvard Law School Joint Project- Trauma Learning Policy Initiative (TLPI) </a:t>
            </a:r>
          </a:p>
          <a:p>
            <a:pPr lvl="1"/>
            <a:r>
              <a:rPr lang="en-US" sz="2600" dirty="0"/>
              <a:t> First Publication: </a:t>
            </a:r>
            <a:r>
              <a:rPr lang="en-US" sz="2600" u="sng" dirty="0"/>
              <a:t>Helping Traumatized Children Learn: A Report and Policy Agenda</a:t>
            </a:r>
            <a:r>
              <a:rPr lang="en-US" sz="2600" dirty="0"/>
              <a:t> (the Purple Book) 2005</a:t>
            </a:r>
          </a:p>
          <a:p>
            <a:pPr lvl="1"/>
            <a:r>
              <a:rPr lang="en-US" sz="2600" dirty="0"/>
              <a:t>Second Publication: </a:t>
            </a:r>
            <a:r>
              <a:rPr lang="en-US" sz="2600" u="sng" dirty="0"/>
              <a:t>Helping Traumatized Children Learn; Creating and Advocating for Trauma-Sensitive Schools</a:t>
            </a:r>
            <a:endParaRPr lang="en-US" sz="2600" dirty="0"/>
          </a:p>
          <a:p>
            <a:r>
              <a:rPr lang="en-US" sz="2600" dirty="0"/>
              <a:t>Julie F Brown, </a:t>
            </a:r>
            <a:r>
              <a:rPr lang="en-US" sz="2600" u="sng" dirty="0"/>
              <a:t>The Emotion Regulation Skills System for Cognitively Challenged Clients:  A DBT-Informed Approach</a:t>
            </a:r>
            <a:r>
              <a:rPr lang="en-US" sz="2600" dirty="0"/>
              <a:t>. Guilford Press.  2015.</a:t>
            </a:r>
          </a:p>
          <a:p>
            <a:r>
              <a:rPr lang="en-US" sz="2600" dirty="0"/>
              <a:t>Asperger/Autism Network (AANE) will provide referrals to therapists.  info@aane.org   </a:t>
            </a:r>
          </a:p>
          <a:p>
            <a:pPr lvl="1"/>
            <a:endParaRPr lang="en-US" sz="2000" dirty="0"/>
          </a:p>
          <a:p>
            <a:endParaRPr lang="en-US" dirty="0"/>
          </a:p>
        </p:txBody>
      </p:sp>
    </p:spTree>
    <p:extLst>
      <p:ext uri="{BB962C8B-B14F-4D97-AF65-F5344CB8AC3E}">
        <p14:creationId xmlns:p14="http://schemas.microsoft.com/office/powerpoint/2010/main" val="49450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FB84D-9787-4CA8-8E89-1A026B8AFB2A}"/>
              </a:ext>
            </a:extLst>
          </p:cNvPr>
          <p:cNvSpPr>
            <a:spLocks noGrp="1"/>
          </p:cNvSpPr>
          <p:nvPr>
            <p:ph type="title"/>
          </p:nvPr>
        </p:nvSpPr>
        <p:spPr/>
        <p:txBody>
          <a:bodyPr/>
          <a:lstStyle/>
          <a:p>
            <a:r>
              <a:rPr lang="en-US" dirty="0"/>
              <a:t>Trauma exacerbates Autism</a:t>
            </a:r>
          </a:p>
        </p:txBody>
      </p:sp>
      <p:sp>
        <p:nvSpPr>
          <p:cNvPr id="3" name="Content Placeholder 2">
            <a:extLst>
              <a:ext uri="{FF2B5EF4-FFF2-40B4-BE49-F238E27FC236}">
                <a16:creationId xmlns:a16="http://schemas.microsoft.com/office/drawing/2014/main" xmlns="" id="{69FAE960-339D-4FC3-9E11-245F73B9DE41}"/>
              </a:ext>
            </a:extLst>
          </p:cNvPr>
          <p:cNvSpPr>
            <a:spLocks noGrp="1"/>
          </p:cNvSpPr>
          <p:nvPr>
            <p:ph idx="1"/>
          </p:nvPr>
        </p:nvSpPr>
        <p:spPr/>
        <p:txBody>
          <a:bodyPr>
            <a:normAutofit lnSpcReduction="10000"/>
          </a:bodyPr>
          <a:lstStyle/>
          <a:p>
            <a:r>
              <a:rPr lang="en-US" dirty="0"/>
              <a:t>Deep dive into the boy’s history.</a:t>
            </a:r>
          </a:p>
          <a:p>
            <a:r>
              <a:rPr lang="en-US" dirty="0"/>
              <a:t>Both Trauma and Autism contribute to his current presentation.  </a:t>
            </a:r>
          </a:p>
          <a:p>
            <a:pPr marL="457200" lvl="1" indent="0">
              <a:buNone/>
            </a:pPr>
            <a:r>
              <a:rPr lang="en-US" dirty="0"/>
              <a:t>He WAS more outgoing and talkative in preschool </a:t>
            </a:r>
          </a:p>
          <a:p>
            <a:pPr marL="457200" lvl="1" indent="0">
              <a:buNone/>
            </a:pPr>
            <a:r>
              <a:rPr lang="en-US" dirty="0"/>
              <a:t>AND he did have some symptoms of ASD at that time.</a:t>
            </a:r>
          </a:p>
          <a:p>
            <a:pPr marL="457200" lvl="1" indent="0">
              <a:buNone/>
            </a:pPr>
            <a:endParaRPr lang="en-US" dirty="0"/>
          </a:p>
          <a:p>
            <a:pPr marL="457200" lvl="1" indent="0" algn="ctr">
              <a:buNone/>
            </a:pPr>
            <a:r>
              <a:rPr lang="en-US" sz="3200" dirty="0"/>
              <a:t>Presumed trauma increased the severity of his symptoms of autism.  </a:t>
            </a:r>
          </a:p>
        </p:txBody>
      </p:sp>
    </p:spTree>
    <p:extLst>
      <p:ext uri="{BB962C8B-B14F-4D97-AF65-F5344CB8AC3E}">
        <p14:creationId xmlns:p14="http://schemas.microsoft.com/office/powerpoint/2010/main" val="397513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FF17D-45BD-4B48-B74D-61628C4E39C2}"/>
              </a:ext>
            </a:extLst>
          </p:cNvPr>
          <p:cNvSpPr>
            <a:spLocks noGrp="1"/>
          </p:cNvSpPr>
          <p:nvPr>
            <p:ph type="title"/>
          </p:nvPr>
        </p:nvSpPr>
        <p:spPr/>
        <p:txBody>
          <a:bodyPr/>
          <a:lstStyle/>
          <a:p>
            <a:r>
              <a:rPr lang="en-US" dirty="0"/>
              <a:t>Trauma Exacerbates Autism</a:t>
            </a:r>
          </a:p>
        </p:txBody>
      </p:sp>
      <p:sp>
        <p:nvSpPr>
          <p:cNvPr id="3" name="Content Placeholder 2">
            <a:extLst>
              <a:ext uri="{FF2B5EF4-FFF2-40B4-BE49-F238E27FC236}">
                <a16:creationId xmlns:a16="http://schemas.microsoft.com/office/drawing/2014/main" xmlns="" id="{74E87903-C09E-452D-B86A-300E9B9818A7}"/>
              </a:ext>
            </a:extLst>
          </p:cNvPr>
          <p:cNvSpPr>
            <a:spLocks noGrp="1"/>
          </p:cNvSpPr>
          <p:nvPr>
            <p:ph idx="1"/>
          </p:nvPr>
        </p:nvSpPr>
        <p:spPr/>
        <p:txBody>
          <a:bodyPr>
            <a:normAutofit fontScale="92500" lnSpcReduction="10000"/>
          </a:bodyPr>
          <a:lstStyle/>
          <a:p>
            <a:r>
              <a:rPr lang="en-US" sz="3400" dirty="0"/>
              <a:t>This 7 year old started life with an emerging Autism Spectrum disorder but was functioning reasonably well and making developmental progress.  </a:t>
            </a:r>
          </a:p>
          <a:p>
            <a:r>
              <a:rPr lang="en-US" sz="3400" dirty="0"/>
              <a:t>Trauma from an impatient therapist exacerbated the behavioral, social and learning problems he already had. </a:t>
            </a:r>
          </a:p>
          <a:p>
            <a:r>
              <a:rPr lang="en-US" sz="3400" dirty="0"/>
              <a:t>Post-trauma: he looks MORE Autistic.  </a:t>
            </a:r>
          </a:p>
          <a:p>
            <a:pPr algn="ctr"/>
            <a:endParaRPr lang="en-US" sz="3200" dirty="0"/>
          </a:p>
        </p:txBody>
      </p:sp>
    </p:spTree>
    <p:extLst>
      <p:ext uri="{BB962C8B-B14F-4D97-AF65-F5344CB8AC3E}">
        <p14:creationId xmlns:p14="http://schemas.microsoft.com/office/powerpoint/2010/main" val="3862963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2929</TotalTime>
  <Words>4395</Words>
  <Application>Microsoft Macintosh PowerPoint</Application>
  <PresentationFormat>Custom</PresentationFormat>
  <Paragraphs>394</Paragraphs>
  <Slides>78</Slides>
  <Notes>15</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Organic</vt:lpstr>
      <vt:lpstr>1_Organic</vt:lpstr>
      <vt:lpstr>Autism and Trauma:  The Intersection </vt:lpstr>
      <vt:lpstr>Welcome!</vt:lpstr>
      <vt:lpstr>Introduction to the Problem: Autism</vt:lpstr>
      <vt:lpstr>One Case: Autism emerges after Trauma</vt:lpstr>
      <vt:lpstr>Severe Autism</vt:lpstr>
      <vt:lpstr>How to Understand a NEW case  of Autism at age 7</vt:lpstr>
      <vt:lpstr>ASD diagnosis</vt:lpstr>
      <vt:lpstr>Trauma exacerbates Autism</vt:lpstr>
      <vt:lpstr>Trauma Exacerbates Autism</vt:lpstr>
      <vt:lpstr>The Problem</vt:lpstr>
      <vt:lpstr>The Problem: Trauma</vt:lpstr>
      <vt:lpstr>Stephanie’s case- Trauma can look like Autism</vt:lpstr>
      <vt:lpstr>History matters</vt:lpstr>
      <vt:lpstr>History Matters</vt:lpstr>
      <vt:lpstr>Differential Diagnosis Can Be Hard</vt:lpstr>
      <vt:lpstr>Differential Diagnosis</vt:lpstr>
      <vt:lpstr>Historical Context of Trauma</vt:lpstr>
      <vt:lpstr>Trauma: A Historical Review</vt:lpstr>
      <vt:lpstr>What Constitutes Trauma? History</vt:lpstr>
      <vt:lpstr>What Constitutes Trauma</vt:lpstr>
      <vt:lpstr>Stress/Trauma Continuum</vt:lpstr>
      <vt:lpstr>We used to think Trauma was rare</vt:lpstr>
      <vt:lpstr>ACEs</vt:lpstr>
      <vt:lpstr>ACEs are Common</vt:lpstr>
      <vt:lpstr>Differential Impact of Trauma: Why Kids Are So Vulnerable</vt:lpstr>
      <vt:lpstr>The Neurobiology of Stress and Trauma</vt:lpstr>
      <vt:lpstr>The Stress Response</vt:lpstr>
      <vt:lpstr>The Stress  Response</vt:lpstr>
      <vt:lpstr>PowerPoint Presentation</vt:lpstr>
      <vt:lpstr>Impact of Hormones</vt:lpstr>
      <vt:lpstr>Chronic Exposure to Stress: What if the Loop doesn’t shut down? </vt:lpstr>
      <vt:lpstr>Impact of Trauma </vt:lpstr>
      <vt:lpstr>Behavioral Presentation in the Classroom</vt:lpstr>
      <vt:lpstr>Who’s Most Vulnerable to Trauma</vt:lpstr>
      <vt:lpstr>The Problem:  ASD = Vulnerability to Stress/Trauma</vt:lpstr>
      <vt:lpstr>People with autism experience more trauma </vt:lpstr>
      <vt:lpstr>Children with autism experience more trauma </vt:lpstr>
      <vt:lpstr>But do we take it seriously enough?</vt:lpstr>
      <vt:lpstr>Children with ASD are bullied</vt:lpstr>
      <vt:lpstr>The Experience of Autism</vt:lpstr>
      <vt:lpstr>Important note</vt:lpstr>
      <vt:lpstr>Autism increases risk of trauma</vt:lpstr>
      <vt:lpstr>School-Induced Trauma</vt:lpstr>
      <vt:lpstr>Stress exacerbates symptoms</vt:lpstr>
      <vt:lpstr>Parenting Mis-steps</vt:lpstr>
      <vt:lpstr>Peer Induced Trauma</vt:lpstr>
      <vt:lpstr>Situation is worse for Adults </vt:lpstr>
      <vt:lpstr>Trauma and Autism may be similar on a neurobiological level</vt:lpstr>
      <vt:lpstr>The Problem: Treating Trauma</vt:lpstr>
      <vt:lpstr>Treating Trauma</vt:lpstr>
      <vt:lpstr>Two Key Factors Mitigating Impact of Trauma</vt:lpstr>
      <vt:lpstr>National Child Traumatic Stress Network Complex Trauma Task Force</vt:lpstr>
      <vt:lpstr>Keys to Developing Effective Strategies in the School Setting</vt:lpstr>
      <vt:lpstr>Ecological Fit</vt:lpstr>
      <vt:lpstr>Ecological Fit</vt:lpstr>
      <vt:lpstr>Ecological Fit at School</vt:lpstr>
      <vt:lpstr>Ecological Fit at Work</vt:lpstr>
      <vt:lpstr>Trauma Sensitive Schools Initiative</vt:lpstr>
      <vt:lpstr>TLPI Trauma Sensitive Schools</vt:lpstr>
      <vt:lpstr>What About Autism and Treatment?</vt:lpstr>
      <vt:lpstr>Therapeutic principles apply to ASD</vt:lpstr>
      <vt:lpstr>Profile of ASD makes therapy harder</vt:lpstr>
      <vt:lpstr>The field is Silo-ed</vt:lpstr>
      <vt:lpstr>Modify Traditional Therapies</vt:lpstr>
      <vt:lpstr> ASD may involve Vulnerable Physiology</vt:lpstr>
      <vt:lpstr>Adapting Therapy Approaches</vt:lpstr>
      <vt:lpstr>Treatment:  Wrong Reaction to Trauma</vt:lpstr>
      <vt:lpstr>Therapeutic vs Behavioral approaches</vt:lpstr>
      <vt:lpstr>CBT doesn’t stick</vt:lpstr>
      <vt:lpstr>Modified CBT</vt:lpstr>
      <vt:lpstr>DBT? </vt:lpstr>
      <vt:lpstr>Modified DBT </vt:lpstr>
      <vt:lpstr>Take -Aways: Treatment</vt:lpstr>
      <vt:lpstr>Strength of Neurodiversity</vt:lpstr>
      <vt:lpstr>Diversity is Valuable </vt:lpstr>
      <vt:lpstr>Stay in Touch!</vt:lpstr>
      <vt:lpstr>Scientific References </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and Trauma:  The Intersection</dc:title>
  <dc:creator>Nancy Roosa</dc:creator>
  <cp:lastModifiedBy>Lilia Melikechi</cp:lastModifiedBy>
  <cp:revision>130</cp:revision>
  <cp:lastPrinted>2018-12-12T14:40:26Z</cp:lastPrinted>
  <dcterms:created xsi:type="dcterms:W3CDTF">2018-12-11T01:31:42Z</dcterms:created>
  <dcterms:modified xsi:type="dcterms:W3CDTF">2020-03-25T14:55:47Z</dcterms:modified>
</cp:coreProperties>
</file>