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394EA-A433-6548-BAC7-18102B99ED19}" v="20" dt="2020-10-20T14:00:10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04"/>
  </p:normalViewPr>
  <p:slideViewPr>
    <p:cSldViewPr snapToGrid="0">
      <p:cViewPr varScale="1">
        <p:scale>
          <a:sx n="85" d="100"/>
          <a:sy n="85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1B744-85FD-014C-BABB-F99069E25CE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2F2EF-C9A2-B94D-BF10-C72F5F269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2F2EF-C9A2-B94D-BF10-C72F5F2692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0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8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3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0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8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6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4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6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6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glassman@dlc-ma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 fontScale="90000"/>
          </a:bodyPr>
          <a:lstStyle/>
          <a:p>
            <a:r>
              <a:rPr lang="en-US" dirty="0"/>
              <a:t>Disability Law Center</a:t>
            </a:r>
            <a:br>
              <a:rPr lang="en-US" dirty="0"/>
            </a:br>
            <a:r>
              <a:rPr lang="en-US" dirty="0"/>
              <a:t>7 Month COVID Recap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619624"/>
            <a:ext cx="5251703" cy="169980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r"/>
            <a:r>
              <a:rPr lang="en-US" sz="2400" dirty="0"/>
              <a:t>Rick Glassman</a:t>
            </a:r>
          </a:p>
          <a:p>
            <a:pPr algn="r"/>
            <a:r>
              <a:rPr lang="en-US" sz="2400" dirty="0"/>
              <a:t>Director of Advocacy</a:t>
            </a:r>
          </a:p>
          <a:p>
            <a:pPr algn="r"/>
            <a:r>
              <a:rPr lang="en-US" sz="2400" dirty="0">
                <a:hlinkClick r:id="rId2"/>
              </a:rPr>
              <a:t>rglassman@dlc-ma.org</a:t>
            </a:r>
            <a:endParaRPr lang="en-US" sz="2400" dirty="0"/>
          </a:p>
          <a:p>
            <a:pPr algn="r"/>
            <a:r>
              <a:rPr lang="en-US" sz="2400" dirty="0"/>
              <a:t>October 22, 2020</a:t>
            </a:r>
          </a:p>
          <a:p>
            <a:pPr algn="r"/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139E-4D52-F244-A655-B380B82F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092270"/>
          </a:xfrm>
        </p:spPr>
        <p:txBody>
          <a:bodyPr/>
          <a:lstStyle/>
          <a:p>
            <a:r>
              <a:rPr lang="en-US" dirty="0"/>
              <a:t>Key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D27D9-CAB9-E141-BDF0-7C439F56C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9" y="2154477"/>
            <a:ext cx="11586576" cy="44843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●  --Infection control in congregate facilities, including spiraling infection and death rates and challenges related to:</a:t>
            </a:r>
          </a:p>
          <a:p>
            <a:pPr marL="0" indent="0">
              <a:buNone/>
            </a:pPr>
            <a:r>
              <a:rPr lang="en-US" dirty="0"/>
              <a:t>		 -- the lack of financial resources, PPE and testing; </a:t>
            </a:r>
          </a:p>
          <a:p>
            <a:pPr marL="0" indent="0">
              <a:buNone/>
            </a:pPr>
            <a:r>
              <a:rPr lang="en-US" dirty="0"/>
              <a:t>		-- difficulty separating COVID positive and negative residents (cohorts), and need for step down recovery beds; </a:t>
            </a:r>
          </a:p>
          <a:p>
            <a:pPr marL="0" indent="0">
              <a:buNone/>
            </a:pPr>
            <a:r>
              <a:rPr lang="en-US" dirty="0"/>
              <a:t>		--  staffing levels, and staff working multiple jobs.</a:t>
            </a:r>
          </a:p>
          <a:p>
            <a:pPr marL="0" indent="0">
              <a:buNone/>
            </a:pPr>
            <a:r>
              <a:rPr lang="en-US" sz="2400" dirty="0"/>
              <a:t>       ● --</a:t>
            </a:r>
            <a:r>
              <a:rPr lang="en-US" dirty="0"/>
              <a:t>Diminished</a:t>
            </a:r>
            <a:r>
              <a:rPr lang="en-US" sz="2400" dirty="0"/>
              <a:t> agency oversight;</a:t>
            </a:r>
          </a:p>
          <a:p>
            <a:pPr marL="0" indent="0">
              <a:buNone/>
            </a:pPr>
            <a:r>
              <a:rPr lang="en-US" sz="2400" dirty="0"/>
              <a:t>       ● --State of day habilitation programs and challenges for alternative programming;</a:t>
            </a:r>
          </a:p>
          <a:p>
            <a:pPr marL="0" indent="0">
              <a:buNone/>
            </a:pPr>
            <a:r>
              <a:rPr lang="en-US" dirty="0"/>
              <a:t>       ● --Plans to ration ventilators and other critical care resources (CSC) based on discriminatory criteria; </a:t>
            </a:r>
          </a:p>
        </p:txBody>
      </p:sp>
    </p:spTree>
    <p:extLst>
      <p:ext uri="{BB962C8B-B14F-4D97-AF65-F5344CB8AC3E}">
        <p14:creationId xmlns:p14="http://schemas.microsoft.com/office/powerpoint/2010/main" val="203718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0D8A-72CD-3A44-B897-1AC44384C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Issues,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4EBE-AD9E-F04D-BAC6-2E0619CDD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6" y="2229633"/>
            <a:ext cx="11711836" cy="43465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   --Restrictions on family visitation in congregate settings;</a:t>
            </a:r>
          </a:p>
          <a:p>
            <a:r>
              <a:rPr lang="en-US" dirty="0"/>
              <a:t>    --The failure of hospitals to allow for visitation or other accommodations for family members or other designated support persons necessary to help patients communicate with medical staff;</a:t>
            </a:r>
          </a:p>
          <a:p>
            <a:r>
              <a:rPr lang="en-US" dirty="0"/>
              <a:t>     --Pharmaceutical shortages – Hydroxychloroquine &amp; lupus;</a:t>
            </a:r>
          </a:p>
          <a:p>
            <a:r>
              <a:rPr lang="en-US" dirty="0"/>
              <a:t>     --A need for accelerated discharge planning in mental health, forensic and correctional facilities;</a:t>
            </a:r>
          </a:p>
          <a:p>
            <a:r>
              <a:rPr lang="en-US" dirty="0"/>
              <a:t>     --The lack of supports, services and accommodations provided by state agencies for  people with disabilities receiving community mental health services or needing PCAs or private duty nursing.</a:t>
            </a:r>
          </a:p>
        </p:txBody>
      </p:sp>
    </p:spTree>
    <p:extLst>
      <p:ext uri="{BB962C8B-B14F-4D97-AF65-F5344CB8AC3E}">
        <p14:creationId xmlns:p14="http://schemas.microsoft.com/office/powerpoint/2010/main" val="80377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8022-40ED-394A-947C-B62E70C2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Tier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A8F89-0156-354A-8543-70F107353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25" y="2478024"/>
            <a:ext cx="11421983" cy="3977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    --Advocacy for individuals in congregate settings who are medically complex with underlying health conditions;</a:t>
            </a:r>
          </a:p>
          <a:p>
            <a:r>
              <a:rPr lang="en-US" dirty="0"/>
              <a:t>     --Lack of access to the courts or the need for accommodations;</a:t>
            </a:r>
          </a:p>
          <a:p>
            <a:r>
              <a:rPr lang="en-US" dirty="0"/>
              <a:t>     --Need for accommodations in employment, housing and public accommodations related to vulnerability to infection;</a:t>
            </a:r>
          </a:p>
          <a:p>
            <a:r>
              <a:rPr lang="en-US" dirty="0"/>
              <a:t>     --Lost employment caused by the shutdown in the state economy, or because of perceived vulnerability to infection; and</a:t>
            </a:r>
          </a:p>
          <a:p>
            <a:r>
              <a:rPr lang="en-US" dirty="0"/>
              <a:t>    --Additional effects of lost employment, such as the loss of housing, or immediate needs for food and services.</a:t>
            </a:r>
          </a:p>
        </p:txBody>
      </p:sp>
    </p:spTree>
    <p:extLst>
      <p:ext uri="{BB962C8B-B14F-4D97-AF65-F5344CB8AC3E}">
        <p14:creationId xmlns:p14="http://schemas.microsoft.com/office/powerpoint/2010/main" val="211226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E452B-BDBD-394B-AB58-C0D7D7C8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Reopening </a:t>
            </a:r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0A99-1F06-6F41-8CAE-1F08BC34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728217"/>
            <a:ext cx="11728174" cy="49641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Human rights issues in congregate settings; access to fresh air;</a:t>
            </a:r>
          </a:p>
          <a:p>
            <a:r>
              <a:rPr lang="en-US" dirty="0"/>
              <a:t>Remote learning, students returning to school and teachers returning to school;</a:t>
            </a:r>
          </a:p>
          <a:p>
            <a:r>
              <a:rPr lang="en-US" dirty="0"/>
              <a:t>Other workers returning to the workplace and requests to work remotely;</a:t>
            </a:r>
          </a:p>
          <a:p>
            <a:r>
              <a:rPr lang="en-US" dirty="0"/>
              <a:t>Students and adults who cannot wear masks for disability-related reasons, and therefore cannot access schools, day programs, retail businesses or medical practices;</a:t>
            </a:r>
          </a:p>
          <a:p>
            <a:r>
              <a:rPr lang="en-US" dirty="0"/>
              <a:t>Voting rights and accessible absentee ballots;</a:t>
            </a:r>
          </a:p>
          <a:p>
            <a:r>
              <a:rPr lang="en-US" dirty="0"/>
              <a:t>Day habilitation and community integration;</a:t>
            </a:r>
          </a:p>
          <a:p>
            <a:r>
              <a:rPr lang="en-US" dirty="0"/>
              <a:t>DRN/DNI orders in medical settings;</a:t>
            </a:r>
          </a:p>
          <a:p>
            <a:r>
              <a:rPr lang="en-US" dirty="0"/>
              <a:t>Allocation plans for access to vaccines.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2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5F29-970B-D443-A738-45201263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Lessons, Opportunities &amp;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4F8A0-204C-FF4C-97BE-7FF74B31A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855304"/>
            <a:ext cx="11847444" cy="48210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Value of coalition work;</a:t>
            </a:r>
          </a:p>
          <a:p>
            <a:r>
              <a:rPr lang="en-US" dirty="0"/>
              <a:t>Collaborations with medical professional and public health workers who are health equity advocates; identifying issues of intersectionality;</a:t>
            </a:r>
          </a:p>
          <a:p>
            <a:r>
              <a:rPr lang="en-US" dirty="0"/>
              <a:t>Virtual monitoring of hospitals and congregate care facilities;</a:t>
            </a:r>
          </a:p>
          <a:p>
            <a:r>
              <a:rPr lang="en-US" dirty="0"/>
              <a:t>Issues of communication and transparency in state government decision-making; secretariat versus agency decision-making.</a:t>
            </a:r>
          </a:p>
          <a:p>
            <a:r>
              <a:rPr lang="en-US" dirty="0"/>
              <a:t>Issues of transparency of data, importance of data analysis;</a:t>
            </a:r>
          </a:p>
          <a:p>
            <a:r>
              <a:rPr lang="en-US" dirty="0"/>
              <a:t>Volume of client calls;</a:t>
            </a:r>
          </a:p>
          <a:p>
            <a:r>
              <a:rPr lang="en-US" dirty="0"/>
              <a:t>Isolation of staff, maintaining teamwork and communication;</a:t>
            </a:r>
          </a:p>
          <a:p>
            <a:r>
              <a:rPr lang="en-US" dirty="0"/>
              <a:t>Ease of communication with community on updates, priorities, and trainings.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5537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1384</TotalTime>
  <Words>516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Neue Haas Grotesk Text Pro</vt:lpstr>
      <vt:lpstr>AccentBoxVTI</vt:lpstr>
      <vt:lpstr>Disability Law Center 7 Month COVID Recap</vt:lpstr>
      <vt:lpstr>Key Issues </vt:lpstr>
      <vt:lpstr>Key Issues, continued…</vt:lpstr>
      <vt:lpstr>Second Tier Issues</vt:lpstr>
      <vt:lpstr>Reopening Issues</vt:lpstr>
      <vt:lpstr>Lessons, Opportunities &amp;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Johanne Pino</cp:lastModifiedBy>
  <cp:revision>28</cp:revision>
  <dcterms:created xsi:type="dcterms:W3CDTF">2020-10-19T20:44:11Z</dcterms:created>
  <dcterms:modified xsi:type="dcterms:W3CDTF">2020-10-22T14:33:51Z</dcterms:modified>
</cp:coreProperties>
</file>