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08178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7977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224f34699_2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224f34699_2_2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6224f34699_2_2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355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224f34699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224f34699_1_2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6224f34699_1_21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9578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224f34699_1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6224f34699_1_4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6224f34699_1_40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3065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6224f34699_1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6224f34699_1_46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6224f34699_1_46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65027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6224f34699_2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6224f34699_2_8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g6224f34699_2_8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5288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6224f34699_1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6224f34699_1_52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g6224f34699_1_52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41750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224f34699_1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6224f34699_1_58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g6224f34699_1_58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9971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6224f34699_2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6224f34699_2_14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g6224f34699_2_14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42724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63d72dd2c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63d72dd2ca_0_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g63d72dd2ca_0_0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7184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d1f1648c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8" name="Google Shape;98;g4d1f1648ce_0_6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4d1f1648ce_0_6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9876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1dfef52e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51dfef52e4_0_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51dfef52e4_0_0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7050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224f34699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224f34699_1_34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6224f34699_1_34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3350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6099814e28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6099814e28_0_8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6099814e28_0_8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45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224f34699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224f34699_1_3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6224f34699_1_3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3107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224f34699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224f34699_1_9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6224f34699_1_9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2955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224f34699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224f34699_1_15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6224f34699_1_15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1400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224f34699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6224f34699_1_28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g6224f34699_1_28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883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33B0B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33B0BD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33B0B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000" y="6402125"/>
            <a:ext cx="76200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457200"/>
            <a:ext cx="3810000" cy="126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33B0B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8458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9" name="Google Shape;29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000" y="6402125"/>
            <a:ext cx="76200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3" descr="I:\Logo.Graphics\FY2015 Logo\small color glyph with name squar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52400"/>
            <a:ext cx="1052513" cy="1052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ctr" rtl="0">
              <a:spcBef>
                <a:spcPts val="960"/>
              </a:spcBef>
              <a:spcAft>
                <a:spcPts val="0"/>
              </a:spcAft>
              <a:buClr>
                <a:srgbClr val="F9A519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F9A51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6" name="Google Shape;36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000" y="6402125"/>
            <a:ext cx="76200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457200"/>
            <a:ext cx="3810000" cy="126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ctrTitle"/>
          </p:nvPr>
        </p:nvSpPr>
        <p:spPr>
          <a:xfrm>
            <a:off x="685800" y="2438400"/>
            <a:ext cx="77724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Asperger Profile &amp; Mental Health</a:t>
            </a:r>
            <a:br>
              <a:rPr lang="en-US" sz="4400" b="0" i="0" u="none" strike="noStrike" cap="none">
                <a:solidFill>
                  <a:srgbClr val="33B0B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i="1"/>
              <a:t>Disability Task Force</a:t>
            </a:r>
            <a:endParaRPr sz="4400" b="0" i="1" u="none" strike="noStrike" cap="none">
              <a:solidFill>
                <a:srgbClr val="33B0B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3B0BD"/>
              </a:buClr>
              <a:buSzPts val="1800"/>
              <a:buFont typeface="Arial"/>
              <a:buNone/>
            </a:pPr>
            <a:r>
              <a:rPr lang="en-US" sz="1800"/>
              <a:t>October 17, 2019</a:t>
            </a:r>
            <a:endParaRPr/>
          </a:p>
        </p:txBody>
      </p:sp>
      <p:pic>
        <p:nvPicPr>
          <p:cNvPr id="95" name="Google Shape;9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457200"/>
            <a:ext cx="3810000" cy="126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>
            <a:spLocks noGrp="1"/>
          </p:cNvSpPr>
          <p:nvPr>
            <p:ph type="title"/>
          </p:nvPr>
        </p:nvSpPr>
        <p:spPr>
          <a:xfrm>
            <a:off x="1065350" y="1645425"/>
            <a:ext cx="7315200" cy="3454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accent4"/>
                </a:solidFill>
              </a:rPr>
              <a:t>An interesting sidenote:</a:t>
            </a:r>
            <a:endParaRPr sz="3000">
              <a:solidFill>
                <a:schemeClr val="accent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accent4"/>
                </a:solidFill>
              </a:rPr>
              <a:t>Many of these mental health issues (ADD &amp; anxiety) affect non-autistic siblings (</a:t>
            </a:r>
            <a:r>
              <a:rPr lang="en-US" sz="3000">
                <a:solidFill>
                  <a:schemeClr val="accent4"/>
                </a:solidFill>
                <a:highlight>
                  <a:srgbClr val="FFFFFF"/>
                </a:highlight>
              </a:rPr>
              <a:t>Dr. Sally Ozonoff, Ph.D. UC Davis Health</a:t>
            </a:r>
            <a:r>
              <a:rPr lang="en-US" sz="3000">
                <a:solidFill>
                  <a:schemeClr val="accent4"/>
                </a:solidFill>
              </a:rPr>
              <a:t>, unpublished current research)</a:t>
            </a:r>
            <a:endParaRPr sz="300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3"/>
          <p:cNvSpPr txBox="1">
            <a:spLocks noGrp="1"/>
          </p:cNvSpPr>
          <p:nvPr>
            <p:ph type="title"/>
          </p:nvPr>
        </p:nvSpPr>
        <p:spPr>
          <a:xfrm>
            <a:off x="1438200" y="186425"/>
            <a:ext cx="7315200" cy="5659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b="1">
                <a:solidFill>
                  <a:schemeClr val="dk1"/>
                </a:solidFill>
              </a:rPr>
              <a:t>OCD</a:t>
            </a:r>
            <a:r>
              <a:rPr lang="en-US" sz="3000">
                <a:solidFill>
                  <a:schemeClr val="dk1"/>
                </a:solidFill>
              </a:rPr>
              <a:t>?? Perseveration in the brain, in action.</a:t>
            </a: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>
              <a:solidFill>
                <a:schemeClr val="dk1"/>
              </a:solidFill>
            </a:endParaRPr>
          </a:p>
        </p:txBody>
      </p:sp>
      <p:sp>
        <p:nvSpPr>
          <p:cNvPr id="161" name="Google Shape;161;p23"/>
          <p:cNvSpPr txBox="1">
            <a:spLocks noGrp="1"/>
          </p:cNvSpPr>
          <p:nvPr>
            <p:ph type="body" idx="1"/>
          </p:nvPr>
        </p:nvSpPr>
        <p:spPr>
          <a:xfrm>
            <a:off x="2223850" y="1600200"/>
            <a:ext cx="6462900" cy="18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>
            <a:spLocks noGrp="1"/>
          </p:cNvSpPr>
          <p:nvPr>
            <p:ph type="title"/>
          </p:nvPr>
        </p:nvSpPr>
        <p:spPr>
          <a:xfrm>
            <a:off x="1438200" y="186425"/>
            <a:ext cx="7315200" cy="5659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chemeClr val="dk1"/>
                </a:solidFill>
              </a:rPr>
              <a:t>Bipolar</a:t>
            </a:r>
            <a:r>
              <a:rPr lang="en-US" sz="3000">
                <a:solidFill>
                  <a:schemeClr val="dk1"/>
                </a:solidFill>
              </a:rPr>
              <a:t>? natural variability of mood often dependent of environment</a:t>
            </a: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</a:endParaRPr>
          </a:p>
        </p:txBody>
      </p:sp>
      <p:sp>
        <p:nvSpPr>
          <p:cNvPr id="168" name="Google Shape;168;p24"/>
          <p:cNvSpPr txBox="1">
            <a:spLocks noGrp="1"/>
          </p:cNvSpPr>
          <p:nvPr>
            <p:ph type="body" idx="1"/>
          </p:nvPr>
        </p:nvSpPr>
        <p:spPr>
          <a:xfrm>
            <a:off x="2223850" y="1600200"/>
            <a:ext cx="6462900" cy="18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>
            <a:spLocks noGrp="1"/>
          </p:cNvSpPr>
          <p:nvPr>
            <p:ph type="title"/>
          </p:nvPr>
        </p:nvSpPr>
        <p:spPr>
          <a:xfrm>
            <a:off x="1438200" y="186425"/>
            <a:ext cx="7315200" cy="5659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accent4"/>
                </a:solidFill>
              </a:rPr>
              <a:t>Some additional questions without answers</a:t>
            </a:r>
            <a:endParaRPr sz="3000">
              <a:solidFill>
                <a:schemeClr val="accent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</a:endParaRPr>
          </a:p>
        </p:txBody>
      </p:sp>
      <p:sp>
        <p:nvSpPr>
          <p:cNvPr id="175" name="Google Shape;175;p25"/>
          <p:cNvSpPr txBox="1">
            <a:spLocks noGrp="1"/>
          </p:cNvSpPr>
          <p:nvPr>
            <p:ph type="body" idx="1"/>
          </p:nvPr>
        </p:nvSpPr>
        <p:spPr>
          <a:xfrm>
            <a:off x="2223850" y="1600200"/>
            <a:ext cx="6462900" cy="18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 txBox="1">
            <a:spLocks noGrp="1"/>
          </p:cNvSpPr>
          <p:nvPr>
            <p:ph type="title"/>
          </p:nvPr>
        </p:nvSpPr>
        <p:spPr>
          <a:xfrm>
            <a:off x="1438200" y="186425"/>
            <a:ext cx="7315200" cy="5659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chemeClr val="dk1"/>
                </a:solidFill>
              </a:rPr>
              <a:t>Depression</a:t>
            </a:r>
            <a:r>
              <a:rPr lang="en-US" sz="3000">
                <a:solidFill>
                  <a:schemeClr val="dk1"/>
                </a:solidFill>
              </a:rPr>
              <a:t>?? Chronic due to understanding of difference and/or not achieving goals. Biological?</a:t>
            </a: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</a:endParaRPr>
          </a:p>
        </p:txBody>
      </p:sp>
      <p:sp>
        <p:nvSpPr>
          <p:cNvPr id="182" name="Google Shape;182;p26"/>
          <p:cNvSpPr txBox="1">
            <a:spLocks noGrp="1"/>
          </p:cNvSpPr>
          <p:nvPr>
            <p:ph type="body" idx="1"/>
          </p:nvPr>
        </p:nvSpPr>
        <p:spPr>
          <a:xfrm>
            <a:off x="2223850" y="1600200"/>
            <a:ext cx="6462900" cy="18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7"/>
          <p:cNvSpPr txBox="1">
            <a:spLocks noGrp="1"/>
          </p:cNvSpPr>
          <p:nvPr>
            <p:ph type="title"/>
          </p:nvPr>
        </p:nvSpPr>
        <p:spPr>
          <a:xfrm>
            <a:off x="1438200" y="186425"/>
            <a:ext cx="7315200" cy="5659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chemeClr val="dk1"/>
                </a:solidFill>
              </a:rPr>
              <a:t>Eating disorders</a:t>
            </a:r>
            <a:r>
              <a:rPr lang="en-US" sz="3000">
                <a:solidFill>
                  <a:schemeClr val="dk1"/>
                </a:solidFill>
              </a:rPr>
              <a:t>?  Due to sensory issues??</a:t>
            </a: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</a:rPr>
              <a:t>Biological? </a:t>
            </a: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</a:endParaRPr>
          </a:p>
        </p:txBody>
      </p:sp>
      <p:sp>
        <p:nvSpPr>
          <p:cNvPr id="189" name="Google Shape;189;p27"/>
          <p:cNvSpPr txBox="1">
            <a:spLocks noGrp="1"/>
          </p:cNvSpPr>
          <p:nvPr>
            <p:ph type="body" idx="1"/>
          </p:nvPr>
        </p:nvSpPr>
        <p:spPr>
          <a:xfrm>
            <a:off x="2223850" y="1600200"/>
            <a:ext cx="6462900" cy="18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8"/>
          <p:cNvSpPr txBox="1">
            <a:spLocks noGrp="1"/>
          </p:cNvSpPr>
          <p:nvPr>
            <p:ph type="title"/>
          </p:nvPr>
        </p:nvSpPr>
        <p:spPr>
          <a:xfrm>
            <a:off x="1438200" y="186425"/>
            <a:ext cx="7315200" cy="5659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chemeClr val="dk1"/>
                </a:solidFill>
              </a:rPr>
              <a:t>Post Traumatic Stress</a:t>
            </a:r>
            <a:r>
              <a:rPr lang="en-US" sz="3000">
                <a:solidFill>
                  <a:schemeClr val="dk1"/>
                </a:solidFill>
              </a:rPr>
              <a:t>? Chronic feeling of trauma from not understanding social environment, people’s intentions and from bullying</a:t>
            </a: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</a:endParaRPr>
          </a:p>
        </p:txBody>
      </p:sp>
      <p:sp>
        <p:nvSpPr>
          <p:cNvPr id="196" name="Google Shape;196;p28"/>
          <p:cNvSpPr txBox="1">
            <a:spLocks noGrp="1"/>
          </p:cNvSpPr>
          <p:nvPr>
            <p:ph type="body" idx="1"/>
          </p:nvPr>
        </p:nvSpPr>
        <p:spPr>
          <a:xfrm>
            <a:off x="2223850" y="1600200"/>
            <a:ext cx="6462900" cy="18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9"/>
          <p:cNvSpPr txBox="1">
            <a:spLocks noGrp="1"/>
          </p:cNvSpPr>
          <p:nvPr>
            <p:ph type="title"/>
          </p:nvPr>
        </p:nvSpPr>
        <p:spPr>
          <a:xfrm>
            <a:off x="1438200" y="186425"/>
            <a:ext cx="7315200" cy="5659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accent4"/>
                </a:solidFill>
              </a:rPr>
              <a:t>Lack of mental health care providers knowledgeable about the intersection of Autism and mental health. Need to train:</a:t>
            </a:r>
            <a:endParaRPr sz="3000">
              <a:solidFill>
                <a:schemeClr val="accent4"/>
              </a:solidFill>
            </a:endParaRPr>
          </a:p>
          <a:p>
            <a:pPr marL="457200" lvl="0" indent="-419100" algn="l" rtl="0">
              <a:spcBef>
                <a:spcPts val="640"/>
              </a:spcBef>
              <a:spcAft>
                <a:spcPts val="0"/>
              </a:spcAft>
              <a:buClr>
                <a:schemeClr val="accent4"/>
              </a:buClr>
              <a:buSzPts val="3000"/>
              <a:buChar char="●"/>
            </a:pPr>
            <a:r>
              <a:rPr lang="en-US" sz="3000">
                <a:solidFill>
                  <a:schemeClr val="accent4"/>
                </a:solidFill>
              </a:rPr>
              <a:t>Psychiatrists</a:t>
            </a:r>
            <a:endParaRPr sz="3000">
              <a:solidFill>
                <a:schemeClr val="accent4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Char char="●"/>
            </a:pPr>
            <a:r>
              <a:rPr lang="en-US" sz="3000">
                <a:solidFill>
                  <a:schemeClr val="accent4"/>
                </a:solidFill>
              </a:rPr>
              <a:t>Psychopharmacologists</a:t>
            </a:r>
            <a:endParaRPr sz="3000">
              <a:solidFill>
                <a:schemeClr val="accent4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Char char="●"/>
            </a:pPr>
            <a:r>
              <a:rPr lang="en-US" sz="3000">
                <a:solidFill>
                  <a:schemeClr val="accent4"/>
                </a:solidFill>
              </a:rPr>
              <a:t>Therapists</a:t>
            </a:r>
            <a:endParaRPr sz="3000">
              <a:solidFill>
                <a:schemeClr val="accent4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Char char="●"/>
            </a:pPr>
            <a:r>
              <a:rPr lang="en-US" sz="3000">
                <a:solidFill>
                  <a:schemeClr val="accent4"/>
                </a:solidFill>
              </a:rPr>
              <a:t>ER</a:t>
            </a:r>
            <a:endParaRPr sz="3000">
              <a:solidFill>
                <a:schemeClr val="accent4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Char char="●"/>
            </a:pPr>
            <a:r>
              <a:rPr lang="en-US" sz="3000">
                <a:solidFill>
                  <a:schemeClr val="accent4"/>
                </a:solidFill>
              </a:rPr>
              <a:t>Outpatient hospitalization</a:t>
            </a:r>
            <a:endParaRPr sz="3000">
              <a:solidFill>
                <a:schemeClr val="accent4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Char char="●"/>
            </a:pPr>
            <a:r>
              <a:rPr lang="en-US" sz="3000">
                <a:solidFill>
                  <a:schemeClr val="accent4"/>
                </a:solidFill>
              </a:rPr>
              <a:t>Inpatient hospitalization</a:t>
            </a:r>
            <a:endParaRPr sz="3000">
              <a:solidFill>
                <a:schemeClr val="accent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0"/>
          <p:cNvSpPr txBox="1">
            <a:spLocks noGrp="1"/>
          </p:cNvSpPr>
          <p:nvPr>
            <p:ph type="title"/>
          </p:nvPr>
        </p:nvSpPr>
        <p:spPr>
          <a:xfrm>
            <a:off x="1438200" y="186425"/>
            <a:ext cx="7315200" cy="5659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accent4"/>
                </a:solidFill>
              </a:rPr>
              <a:t>“Care has to be </a:t>
            </a:r>
            <a:r>
              <a:rPr lang="en-US" sz="3000" b="1">
                <a:solidFill>
                  <a:schemeClr val="accent4"/>
                </a:solidFill>
              </a:rPr>
              <a:t>comprehensive</a:t>
            </a:r>
            <a:r>
              <a:rPr lang="en-US" sz="3000">
                <a:solidFill>
                  <a:schemeClr val="accent4"/>
                </a:solidFill>
              </a:rPr>
              <a:t> and </a:t>
            </a:r>
            <a:r>
              <a:rPr lang="en-US" sz="3000" b="1">
                <a:solidFill>
                  <a:schemeClr val="accent4"/>
                </a:solidFill>
              </a:rPr>
              <a:t>continuous.”</a:t>
            </a:r>
            <a:endParaRPr sz="3000" b="1">
              <a:solidFill>
                <a:schemeClr val="accent4"/>
              </a:solidFill>
            </a:endParaRPr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 b="1">
              <a:solidFill>
                <a:schemeClr val="accent4"/>
              </a:solidFill>
            </a:endParaRPr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chemeClr val="accent4"/>
                </a:solidFill>
              </a:rPr>
              <a:t>Thomas Insel</a:t>
            </a:r>
            <a:endParaRPr sz="3000" b="1">
              <a:solidFill>
                <a:schemeClr val="accent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body" idx="1"/>
          </p:nvPr>
        </p:nvSpPr>
        <p:spPr>
          <a:xfrm>
            <a:off x="186450" y="1600200"/>
            <a:ext cx="2583300" cy="3873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800"/>
              <a:t>RESEARCH</a:t>
            </a:r>
            <a:endParaRPr sz="1800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800"/>
              <a:t>Meta study by Stephanie Ameis at the  University of Toronto, 2019</a:t>
            </a:r>
            <a:endParaRPr sz="1800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800"/>
              <a:t>(Picture from Spectrum Newsletter)</a:t>
            </a:r>
            <a:endParaRPr sz="18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02" name="Google Shape;10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6800" y="319600"/>
            <a:ext cx="4053525" cy="523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1145225" y="2285988"/>
            <a:ext cx="73152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Some issues with this data</a:t>
            </a:r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647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>
            <a:spLocks noGrp="1"/>
          </p:cNvSpPr>
          <p:nvPr>
            <p:ph type="body" idx="1"/>
          </p:nvPr>
        </p:nvSpPr>
        <p:spPr>
          <a:xfrm>
            <a:off x="381725" y="1648650"/>
            <a:ext cx="8229600" cy="35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400">
                <a:solidFill>
                  <a:schemeClr val="accent4"/>
                </a:solidFill>
              </a:rPr>
              <a:t>From what we see these numbers undercount these issues for those with an Asperger profile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we see</a:t>
            </a:r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457200" y="1285875"/>
            <a:ext cx="8229600" cy="484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19100" algn="l" rtl="0">
              <a:spcBef>
                <a:spcPts val="640"/>
              </a:spcBef>
              <a:spcAft>
                <a:spcPts val="0"/>
              </a:spcAft>
              <a:buSzPts val="3000"/>
              <a:buChar char="•"/>
            </a:pPr>
            <a:r>
              <a:rPr lang="en-US" sz="3000" b="1"/>
              <a:t>Anxiety</a:t>
            </a:r>
            <a:r>
              <a:rPr lang="en-US" sz="3000"/>
              <a:t> prevalent with 90% of our members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b="1"/>
              <a:t>Sleep</a:t>
            </a:r>
            <a:r>
              <a:rPr lang="en-US" sz="3000"/>
              <a:t> is an issues with a majority of our members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b="1"/>
              <a:t>ADD</a:t>
            </a:r>
            <a:r>
              <a:rPr lang="en-US" sz="3000"/>
              <a:t> particularly the executive functioning component of ADD affects about 90% of our members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b="1"/>
              <a:t>Depression</a:t>
            </a:r>
            <a:r>
              <a:rPr lang="en-US" sz="3000"/>
              <a:t> 60% of our members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b="1"/>
              <a:t>Impulse control/conduct</a:t>
            </a:r>
            <a:r>
              <a:rPr lang="en-US" sz="3000"/>
              <a:t> is more of an issue for younger children or for adults in situations they consider threatening </a:t>
            </a: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1544725" y="568163"/>
            <a:ext cx="73152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Missing crucial mental health issues</a:t>
            </a:r>
            <a:endParaRPr/>
          </a:p>
        </p:txBody>
      </p:sp>
      <p:sp>
        <p:nvSpPr>
          <p:cNvPr id="129" name="Google Shape;129;p18"/>
          <p:cNvSpPr txBox="1"/>
          <p:nvPr/>
        </p:nvSpPr>
        <p:spPr>
          <a:xfrm>
            <a:off x="945475" y="2090700"/>
            <a:ext cx="7315200" cy="37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Post traumatic stress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Computer addiction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Eating disorders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Alcohol &amp; drug addiction? (no numbers)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>
            <a:spLocks noGrp="1"/>
          </p:cNvSpPr>
          <p:nvPr>
            <p:ph type="title"/>
          </p:nvPr>
        </p:nvSpPr>
        <p:spPr>
          <a:xfrm>
            <a:off x="1331650" y="594788"/>
            <a:ext cx="73152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Misdiagnosis</a:t>
            </a:r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body" idx="1"/>
          </p:nvPr>
        </p:nvSpPr>
        <p:spPr>
          <a:xfrm>
            <a:off x="417250" y="1826575"/>
            <a:ext cx="8229600" cy="2647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19100" algn="l" rtl="0">
              <a:spcBef>
                <a:spcPts val="64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People with autism, especially women and those who are verbal with a higher IQ , the autism is missed and they get a diagnosis of a mental illness. (NAMI)</a:t>
            </a:r>
            <a:endParaRPr sz="3000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>
            <a:spLocks noGrp="1"/>
          </p:cNvSpPr>
          <p:nvPr>
            <p:ph type="title"/>
          </p:nvPr>
        </p:nvSpPr>
        <p:spPr>
          <a:xfrm>
            <a:off x="1065350" y="1278375"/>
            <a:ext cx="7537200" cy="4647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Mental Health Issues look different (not classical textbook) in someone on the autism spectrum creating confusing about diagnosis and treatment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>
            <a:spLocks noGrp="1"/>
          </p:cNvSpPr>
          <p:nvPr>
            <p:ph type="title"/>
          </p:nvPr>
        </p:nvSpPr>
        <p:spPr>
          <a:xfrm>
            <a:off x="1065350" y="1645425"/>
            <a:ext cx="7315200" cy="2543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Many of the folks we know have multiple mental health issues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ANE New Logo Template-2">
  <a:themeElements>
    <a:clrScheme name="AAN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9A519"/>
      </a:accent1>
      <a:accent2>
        <a:srgbClr val="C1D858"/>
      </a:accent2>
      <a:accent3>
        <a:srgbClr val="97C278"/>
      </a:accent3>
      <a:accent4>
        <a:srgbClr val="33B0BD"/>
      </a:accent4>
      <a:accent5>
        <a:srgbClr val="E63E18"/>
      </a:accent5>
      <a:accent6>
        <a:srgbClr val="F7D64B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On-screen Show (4:3)</PresentationFormat>
  <Paragraphs>76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AANE New Logo Template-2</vt:lpstr>
      <vt:lpstr>Asperger Profile &amp; Mental Health Disability Task Force</vt:lpstr>
      <vt:lpstr>PowerPoint Presentation</vt:lpstr>
      <vt:lpstr>Some issues with this data</vt:lpstr>
      <vt:lpstr>PowerPoint Presentation</vt:lpstr>
      <vt:lpstr>What we see</vt:lpstr>
      <vt:lpstr>Missing crucial mental health issues</vt:lpstr>
      <vt:lpstr>Misdiagnosis</vt:lpstr>
      <vt:lpstr>Mental Health Issues look different (not classical textbook) in someone on the autism spectrum creating confusing about diagnosis and treatment</vt:lpstr>
      <vt:lpstr>Many of the folks we know have multiple mental health issues</vt:lpstr>
      <vt:lpstr>An interesting sidenote: Many of these mental health issues (ADD &amp; anxiety) affect non-autistic siblings (Dr. Sally Ozonoff, Ph.D. UC Davis Health, unpublished current research)</vt:lpstr>
      <vt:lpstr>OCD?? Perseveration in the brain, in action. </vt:lpstr>
      <vt:lpstr> Bipolar? natural variability of mood often dependent of environment </vt:lpstr>
      <vt:lpstr> Some additional questions without answers </vt:lpstr>
      <vt:lpstr> Depression?? Chronic due to understanding of difference and/or not achieving goals. Biological? </vt:lpstr>
      <vt:lpstr>Eating disorders?  Due to sensory issues?? Biological?  </vt:lpstr>
      <vt:lpstr>Post Traumatic Stress? Chronic feeling of trauma from not understanding social environment, people’s intentions and from bullying </vt:lpstr>
      <vt:lpstr>Lack of mental health care providers knowledgeable about the intersection of Autism and mental health. Need to train: Psychiatrists Psychopharmacologists Therapists ER Outpatient hospitalization Inpatient hospitalization </vt:lpstr>
      <vt:lpstr>“Care has to be comprehensive and continuous.”  Thomas Insel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Asperger Profile &amp; Mental Health Disability Task Force</dc:title>
  <dc:creator>Johanne Pino</dc:creator>
  <cp:lastModifiedBy>Lilia Melikechi</cp:lastModifiedBy>
  <cp:revision>1</cp:revision>
  <dcterms:modified xsi:type="dcterms:W3CDTF">2020-03-03T18:17:28Z</dcterms:modified>
</cp:coreProperties>
</file>