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65" r:id="rId3"/>
    <p:sldId id="266" r:id="rId4"/>
    <p:sldId id="267" r:id="rId5"/>
    <p:sldId id="268" r:id="rId6"/>
    <p:sldId id="269" r:id="rId7"/>
    <p:sldId id="281" r:id="rId8"/>
    <p:sldId id="270" r:id="rId9"/>
    <p:sldId id="271" r:id="rId10"/>
    <p:sldId id="275" r:id="rId11"/>
    <p:sldId id="272" r:id="rId12"/>
    <p:sldId id="280" r:id="rId13"/>
    <p:sldId id="273" r:id="rId14"/>
    <p:sldId id="274" r:id="rId15"/>
    <p:sldId id="278" r:id="rId16"/>
    <p:sldId id="276" r:id="rId17"/>
    <p:sldId id="277" r:id="rId18"/>
    <p:sldId id="264" r:id="rId19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163"/>
    <a:srgbClr val="92D3C9"/>
    <a:srgbClr val="EBD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78866" autoAdjust="0"/>
  </p:normalViewPr>
  <p:slideViewPr>
    <p:cSldViewPr snapToGrid="0">
      <p:cViewPr varScale="1">
        <p:scale>
          <a:sx n="62" d="100"/>
          <a:sy n="62" d="100"/>
        </p:scale>
        <p:origin x="11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2A-4259-984D-E3EABBF4EE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2A-4259-984D-E3EABBF4EE94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C4-47CD-B7D0-521D374A9F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10314B5-B27F-4167-A8C9-E9A14EFEB62D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276A1AD-E6DA-40C5-856F-206331DAB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48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6A1AD-E6DA-40C5-856F-206331DABE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18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students</a:t>
            </a:r>
            <a:r>
              <a:rPr lang="en-US" baseline="0" dirty="0"/>
              <a:t> present on survey administration days were eligible to take the survey with passive parental consent and youth assent; 20,000 students represent an 88.7% participation rate</a:t>
            </a:r>
            <a:endParaRPr lang="en-US" dirty="0"/>
          </a:p>
          <a:p>
            <a:r>
              <a:rPr lang="en-US" dirty="0"/>
              <a:t>18.2% reported that they had a learning</a:t>
            </a:r>
            <a:r>
              <a:rPr lang="en-US" baseline="0" dirty="0"/>
              <a:t> disability, a physical disability or long-term health problem, or both</a:t>
            </a:r>
          </a:p>
          <a:p>
            <a:r>
              <a:rPr lang="en-US" baseline="0" dirty="0"/>
              <a:t>Options were yes, no, and not 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6A1AD-E6DA-40C5-856F-206331DABE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30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6A1AD-E6DA-40C5-856F-206331DABE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30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6A1AD-E6DA-40C5-856F-206331DABE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34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6A1AD-E6DA-40C5-856F-206331DABE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48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Public service</a:t>
            </a:r>
            <a:r>
              <a:rPr lang="en-US" baseline="0" dirty="0"/>
              <a:t> announcements featuring people with and without disabilities, platform features that reward kindness with a symbol on a users profile to make kindness cool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6A1AD-E6DA-40C5-856F-206331DABE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66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6A1AD-E6DA-40C5-856F-206331DABE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88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6A1AD-E6DA-40C5-856F-206331DABE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39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3CB030CD-45A2-476C-AA95-A049624B9185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57798E-30AB-456D-860B-5CCFDB71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5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30CD-45A2-476C-AA95-A049624B9185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798E-30AB-456D-860B-5CCFDB71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1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30CD-45A2-476C-AA95-A049624B9185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798E-30AB-456D-860B-5CCFDB71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63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30CD-45A2-476C-AA95-A049624B9185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798E-30AB-456D-860B-5CCFDB71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14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30CD-45A2-476C-AA95-A049624B9185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798E-30AB-456D-860B-5CCFDB71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92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30CD-45A2-476C-AA95-A049624B9185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798E-30AB-456D-860B-5CCFDB71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49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30CD-45A2-476C-AA95-A049624B9185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798E-30AB-456D-860B-5CCFDB71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24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30CD-45A2-476C-AA95-A049624B9185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798E-30AB-456D-860B-5CCFDB71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30CD-45A2-476C-AA95-A049624B9185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798E-30AB-456D-860B-5CCFDB71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9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30CD-45A2-476C-AA95-A049624B9185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798E-30AB-456D-860B-5CCFDB71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3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30CD-45A2-476C-AA95-A049624B9185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798E-30AB-456D-860B-5CCFDB71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2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30CD-45A2-476C-AA95-A049624B9185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798E-30AB-456D-860B-5CCFDB71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8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30CD-45A2-476C-AA95-A049624B9185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798E-30AB-456D-860B-5CCFDB71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2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30CD-45A2-476C-AA95-A049624B9185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798E-30AB-456D-860B-5CCFDB71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48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30CD-45A2-476C-AA95-A049624B9185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798E-30AB-456D-860B-5CCFDB71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98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30CD-45A2-476C-AA95-A049624B9185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798E-30AB-456D-860B-5CCFDB71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33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30CD-45A2-476C-AA95-A049624B9185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798E-30AB-456D-860B-5CCFDB71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83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CB030CD-45A2-476C-AA95-A049624B9185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C57798E-30AB-456D-860B-5CCFDB71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9710BE-F086-4A8E-BAF0-B55740A38AE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62238" y="1371072"/>
            <a:ext cx="5147613" cy="499828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5400" dirty="0"/>
            </a:br>
            <a:r>
              <a:rPr lang="en-US" sz="3100" b="1" dirty="0">
                <a:solidFill>
                  <a:srgbClr val="1D5163"/>
                </a:solidFill>
              </a:rPr>
              <a:t>Social Media, Cyberbullying, and Mental Health: A Comparison of Adolescents With and Without Disabilities</a:t>
            </a:r>
            <a:br>
              <a:rPr lang="en-US" sz="3100" b="1" dirty="0">
                <a:solidFill>
                  <a:srgbClr val="1D5163"/>
                </a:solidFill>
              </a:rPr>
            </a:br>
            <a:br>
              <a:rPr lang="en-US" sz="3100" b="1" dirty="0">
                <a:solidFill>
                  <a:srgbClr val="1D5163"/>
                </a:solidFill>
              </a:rPr>
            </a:br>
            <a:r>
              <a:rPr lang="en-US" sz="4000" b="1" dirty="0">
                <a:solidFill>
                  <a:srgbClr val="1D5163"/>
                </a:solidFill>
              </a:rPr>
              <a:t>A Ruderman Family Foundation White Paper</a:t>
            </a:r>
            <a:br>
              <a:rPr lang="en-US" sz="4000" b="1" dirty="0">
                <a:solidFill>
                  <a:srgbClr val="1D5163"/>
                </a:solidFill>
              </a:rPr>
            </a:br>
            <a:br>
              <a:rPr lang="en-US" sz="4000" b="1" dirty="0">
                <a:solidFill>
                  <a:srgbClr val="1D5163"/>
                </a:solidFill>
              </a:rPr>
            </a:br>
            <a:endParaRPr lang="en-US" sz="4000" b="1" i="0" kern="1200" dirty="0">
              <a:solidFill>
                <a:srgbClr val="1D5163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169BF4F-FA69-4E06-93B5-C5B81BD7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0832" y="396837"/>
            <a:ext cx="6451504" cy="6058999"/>
            <a:chOff x="423332" y="396837"/>
            <a:chExt cx="6451504" cy="605899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D9C4CA6-15F9-4BC3-936C-F4C75E36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593738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879461D6-F966-4977-B19A-EA3390368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3161515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120109CC-85DE-4FEB-89DA-3E04B8105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5004670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1E85B73-5FF3-4F72-A1D6-EC95466C1E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" y="949823"/>
            <a:ext cx="6175185" cy="370511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439AAF-19E5-417C-BE0D-2D0C77CB4170}"/>
              </a:ext>
            </a:extLst>
          </p:cNvPr>
          <p:cNvSpPr/>
          <p:nvPr/>
        </p:nvSpPr>
        <p:spPr>
          <a:xfrm>
            <a:off x="288811" y="5165111"/>
            <a:ext cx="407520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1D5163"/>
                </a:solidFill>
              </a:rPr>
              <a:t>October 17, 2019</a:t>
            </a:r>
          </a:p>
          <a:p>
            <a:r>
              <a:rPr lang="en-US" sz="2000" b="1" dirty="0">
                <a:solidFill>
                  <a:srgbClr val="1D5163"/>
                </a:solidFill>
              </a:rPr>
              <a:t>Shai Fuxman, </a:t>
            </a:r>
            <a:r>
              <a:rPr lang="en-US" sz="2000" b="1" dirty="0" err="1">
                <a:solidFill>
                  <a:srgbClr val="1D5163"/>
                </a:solidFill>
              </a:rPr>
              <a:t>EdD</a:t>
            </a:r>
            <a:endParaRPr lang="en-US" sz="2000" b="1" dirty="0">
              <a:solidFill>
                <a:srgbClr val="1D5163"/>
              </a:solidFill>
            </a:endParaRPr>
          </a:p>
          <a:p>
            <a:r>
              <a:rPr lang="en-US" sz="2000" b="1" dirty="0">
                <a:solidFill>
                  <a:srgbClr val="1D5163"/>
                </a:solidFill>
              </a:rPr>
              <a:t>Shari Kessel Schneider, MSPH</a:t>
            </a:r>
          </a:p>
          <a:p>
            <a:r>
              <a:rPr lang="en-US" sz="2000" b="1" dirty="0">
                <a:solidFill>
                  <a:srgbClr val="1D5163"/>
                </a:solidFill>
              </a:rPr>
              <a:t>Miriam Heyman, PhD</a:t>
            </a:r>
            <a:br>
              <a:rPr lang="en-US" sz="2400" b="1" dirty="0">
                <a:solidFill>
                  <a:srgbClr val="1D5163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51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Cyberbullying and depressive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7406" y="2350581"/>
            <a:ext cx="8761412" cy="3416300"/>
          </a:xfrm>
        </p:spPr>
        <p:txBody>
          <a:bodyPr/>
          <a:lstStyle/>
          <a:p>
            <a:r>
              <a:rPr lang="en-US" dirty="0"/>
              <a:t>The link is especially strong for SWD.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889" y="3022823"/>
            <a:ext cx="6501958" cy="341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43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 pattern for suicidality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the past 12 months did you…</a:t>
            </a:r>
          </a:p>
          <a:p>
            <a:pPr lvl="1"/>
            <a:r>
              <a:rPr lang="en-US" dirty="0"/>
              <a:t>Ever seriously consider attempting suicide?</a:t>
            </a:r>
          </a:p>
          <a:p>
            <a:pPr lvl="1"/>
            <a:r>
              <a:rPr lang="en-US" dirty="0"/>
              <a:t>Made a plan about how you would attempt suicide?</a:t>
            </a:r>
          </a:p>
          <a:p>
            <a:pPr lvl="1"/>
            <a:r>
              <a:rPr lang="en-US" dirty="0"/>
              <a:t>Attempt suicide?</a:t>
            </a:r>
          </a:p>
          <a:p>
            <a:r>
              <a:rPr lang="en-US" dirty="0"/>
              <a:t>Cyberbullying is a risk factor for all students, and an especially salient risk factor for SWD.</a:t>
            </a:r>
          </a:p>
        </p:txBody>
      </p:sp>
    </p:spTree>
    <p:extLst>
      <p:ext uri="{BB962C8B-B14F-4D97-AF65-F5344CB8AC3E}">
        <p14:creationId xmlns:p14="http://schemas.microsoft.com/office/powerpoint/2010/main" val="3282312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 pattern for suicidality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75" y="2603500"/>
            <a:ext cx="6888262" cy="3416300"/>
          </a:xfrm>
        </p:spPr>
      </p:pic>
    </p:spTree>
    <p:extLst>
      <p:ext uri="{BB962C8B-B14F-4D97-AF65-F5344CB8AC3E}">
        <p14:creationId xmlns:p14="http://schemas.microsoft.com/office/powerpoint/2010/main" val="1692012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harsher impact for SWD?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4107709" cy="3416300"/>
          </a:xfrm>
        </p:spPr>
        <p:txBody>
          <a:bodyPr/>
          <a:lstStyle/>
          <a:p>
            <a:r>
              <a:rPr lang="en-US" dirty="0"/>
              <a:t>Students with disabilities are often socially isolated, so they lack the support system to buffer the impact of negative experiences, including cyberbullying.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76" y="2603500"/>
            <a:ext cx="5242560" cy="349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17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a bright side?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with disabilities are especially likely to receive social support online.</a:t>
            </a:r>
          </a:p>
          <a:p>
            <a:pPr lvl="1"/>
            <a:r>
              <a:rPr lang="en-US" dirty="0"/>
              <a:t>38% versus 28%</a:t>
            </a:r>
          </a:p>
          <a:p>
            <a:pPr lvl="1"/>
            <a:endParaRPr lang="en-US" dirty="0"/>
          </a:p>
          <a:p>
            <a:r>
              <a:rPr lang="en-US" dirty="0"/>
              <a:t>Challenge for educators, policy makers, and parents: How can we harness the power of social media to advance connectedness for all students, including those with and without disabilities?</a:t>
            </a:r>
          </a:p>
          <a:p>
            <a:pPr lvl="1"/>
            <a:r>
              <a:rPr lang="en-US" dirty="0"/>
              <a:t>SWD more likely to experience both positive and negative impacts of social media.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202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implications?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media industry: Utilize creativity, ingenuity, and resources</a:t>
            </a:r>
          </a:p>
          <a:p>
            <a:r>
              <a:rPr lang="en-US" dirty="0"/>
              <a:t>Parents</a:t>
            </a:r>
          </a:p>
          <a:p>
            <a:pPr lvl="1"/>
            <a:r>
              <a:rPr lang="en-US" dirty="0"/>
              <a:t>Talk to your children, encourage kindness, only allow interaction with trusted others, monitor regularly and respond immediately.</a:t>
            </a:r>
          </a:p>
          <a:p>
            <a:r>
              <a:rPr lang="en-US" dirty="0"/>
              <a:t>Educators</a:t>
            </a:r>
          </a:p>
          <a:p>
            <a:pPr lvl="1"/>
            <a:r>
              <a:rPr lang="en-US" dirty="0"/>
              <a:t>Lessons about values such as kindness should explicitly address online behavior.</a:t>
            </a:r>
          </a:p>
          <a:p>
            <a:pPr lvl="1"/>
            <a:r>
              <a:rPr lang="en-US" dirty="0"/>
              <a:t>Teach students about their obligations as bystanders (online and offline). </a:t>
            </a:r>
          </a:p>
          <a:p>
            <a:pPr lvl="1"/>
            <a:r>
              <a:rPr lang="en-US" dirty="0"/>
              <a:t>Teach students how to respond (block and report users) and not retaliate.</a:t>
            </a:r>
          </a:p>
          <a:p>
            <a:pPr lvl="1"/>
            <a:r>
              <a:rPr lang="en-US" dirty="0"/>
              <a:t>Infuse instruction about disability and inclusion throughout the curriculum.</a:t>
            </a:r>
          </a:p>
        </p:txBody>
      </p:sp>
    </p:spTree>
    <p:extLst>
      <p:ext uri="{BB962C8B-B14F-4D97-AF65-F5344CB8AC3E}">
        <p14:creationId xmlns:p14="http://schemas.microsoft.com/office/powerpoint/2010/main" val="857675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Concerning rates of cyberbullying for all students, especially SWD.</a:t>
            </a:r>
          </a:p>
          <a:p>
            <a:r>
              <a:rPr lang="en-US" dirty="0"/>
              <a:t>Though we can’t assume causation in the link between CB and MH, involvement in CB is a strong indicator of support needs.</a:t>
            </a:r>
          </a:p>
          <a:p>
            <a:r>
              <a:rPr lang="en-US" dirty="0"/>
              <a:t>There are lots of bystanders – everyone can play a role in advancing online safety and connection.</a:t>
            </a:r>
          </a:p>
          <a:p>
            <a:r>
              <a:rPr lang="en-US" dirty="0"/>
              <a:t>Pay attention to both victims and perpetrators – there is a large overlap.</a:t>
            </a:r>
          </a:p>
          <a:p>
            <a:r>
              <a:rPr lang="en-US" dirty="0"/>
              <a:t>The solution is not to end or even reduce social media, but to use it well.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020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Stopbullying.gov</a:t>
            </a:r>
          </a:p>
          <a:p>
            <a:r>
              <a:rPr lang="en-US" dirty="0"/>
              <a:t>CDC’s Disability and Safety: Information about Bullying</a:t>
            </a:r>
          </a:p>
          <a:p>
            <a:r>
              <a:rPr lang="en-US" dirty="0" err="1"/>
              <a:t>NetMartz</a:t>
            </a:r>
            <a:r>
              <a:rPr lang="en-US" dirty="0"/>
              <a:t> Workshop</a:t>
            </a:r>
          </a:p>
          <a:p>
            <a:r>
              <a:rPr lang="en-US" dirty="0"/>
              <a:t>Digital Youth With Disabilities, from John D. and Catherine T. MacArthur Foundation on Digital Media </a:t>
            </a:r>
            <a:r>
              <a:rPr lang="en-US"/>
              <a:t>and Learning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672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199.lunapic.com/editor/working/154082930732022291?3977095066">
            <a:extLst>
              <a:ext uri="{FF2B5EF4-FFF2-40B4-BE49-F238E27FC236}">
                <a16:creationId xmlns:a16="http://schemas.microsoft.com/office/drawing/2014/main" id="{8CF467DC-EC60-4C81-97DF-8AAEA14B3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500" y="992991"/>
            <a:ext cx="5116999" cy="277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D2EAA4-5BA8-4B3D-B27A-C99DCCC4D948}"/>
              </a:ext>
            </a:extLst>
          </p:cNvPr>
          <p:cNvSpPr txBox="1"/>
          <p:nvPr/>
        </p:nvSpPr>
        <p:spPr>
          <a:xfrm>
            <a:off x="4877915" y="4074459"/>
            <a:ext cx="3081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300" dirty="0">
                <a:solidFill>
                  <a:srgbClr val="1D5163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5525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04000"/>
            <a:ext cx="8761413" cy="706964"/>
          </a:xfrm>
        </p:spPr>
        <p:txBody>
          <a:bodyPr/>
          <a:lstStyle/>
          <a:p>
            <a:r>
              <a:rPr lang="en-US" dirty="0"/>
              <a:t>About the Ruderman Family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We are </a:t>
            </a:r>
            <a:r>
              <a:rPr lang="en-US" dirty="0"/>
              <a:t>an international leader in disability inclusion.</a:t>
            </a:r>
          </a:p>
          <a:p>
            <a:endParaRPr lang="en-US" dirty="0"/>
          </a:p>
          <a:p>
            <a:r>
              <a:rPr lang="en-US" b="1" i="1" dirty="0"/>
              <a:t>We view </a:t>
            </a:r>
            <a:r>
              <a:rPr lang="en-US" dirty="0"/>
              <a:t>inclusion as central to civil rights, social justice, and diversity.</a:t>
            </a:r>
          </a:p>
          <a:p>
            <a:endParaRPr lang="en-US" dirty="0"/>
          </a:p>
          <a:p>
            <a:r>
              <a:rPr lang="en-US" b="1" i="1" dirty="0"/>
              <a:t>We elevate </a:t>
            </a:r>
            <a:r>
              <a:rPr lang="en-US" dirty="0"/>
              <a:t>public awareness and destigmatize all types of disability, including mental illness.</a:t>
            </a:r>
          </a:p>
        </p:txBody>
      </p:sp>
    </p:spTree>
    <p:extLst>
      <p:ext uri="{BB962C8B-B14F-4D97-AF65-F5344CB8AC3E}">
        <p14:creationId xmlns:p14="http://schemas.microsoft.com/office/powerpoint/2010/main" val="2376495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cyberbullying?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81" y="2612572"/>
            <a:ext cx="4228714" cy="17888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3" y="5067845"/>
            <a:ext cx="9814560" cy="1546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83" y="3507015"/>
            <a:ext cx="650780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82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disability?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72074" y="2935922"/>
            <a:ext cx="4825158" cy="2840039"/>
          </a:xfrm>
        </p:spPr>
        <p:txBody>
          <a:bodyPr/>
          <a:lstStyle/>
          <a:p>
            <a:r>
              <a:rPr lang="en-US" dirty="0"/>
              <a:t>Disability is excluded from the conversation, thus limiting our impact on the issue of cyberbullying.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635377128"/>
              </p:ext>
            </p:extLst>
          </p:nvPr>
        </p:nvGraphicFramePr>
        <p:xfrm>
          <a:off x="6299633" y="2463693"/>
          <a:ext cx="5091889" cy="399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7653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20,000 high school youth with and without disabilities – 18% had disability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26 high schools from across Greater Boston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Participated in 2016 </a:t>
            </a:r>
            <a:r>
              <a:rPr lang="en-US" dirty="0" err="1"/>
              <a:t>MetroWest</a:t>
            </a:r>
            <a:r>
              <a:rPr lang="en-US" dirty="0"/>
              <a:t> Adolescent Health Survey, funded by </a:t>
            </a:r>
            <a:r>
              <a:rPr lang="en-US" dirty="0" err="1"/>
              <a:t>MetroWest</a:t>
            </a:r>
            <a:r>
              <a:rPr lang="en-US" dirty="0"/>
              <a:t> Health Foundation, conducted by EDC</a:t>
            </a:r>
          </a:p>
          <a:p>
            <a:endParaRPr lang="en-US" dirty="0"/>
          </a:p>
          <a:p>
            <a:r>
              <a:rPr lang="en-US" dirty="0"/>
              <a:t>Reported on disability, social media usage, cyberbullying experience, and mental health</a:t>
            </a:r>
          </a:p>
        </p:txBody>
      </p:sp>
    </p:spTree>
    <p:extLst>
      <p:ext uri="{BB962C8B-B14F-4D97-AF65-F5344CB8AC3E}">
        <p14:creationId xmlns:p14="http://schemas.microsoft.com/office/powerpoint/2010/main" val="3588558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28" y="2720232"/>
            <a:ext cx="4370355" cy="3416300"/>
          </a:xfrm>
        </p:spPr>
        <p:txBody>
          <a:bodyPr/>
          <a:lstStyle/>
          <a:p>
            <a:r>
              <a:rPr lang="en-US" dirty="0"/>
              <a:t>Kids use social media, a lot</a:t>
            </a:r>
          </a:p>
          <a:p>
            <a:endParaRPr lang="en-US" dirty="0"/>
          </a:p>
          <a:p>
            <a:r>
              <a:rPr lang="en-US" dirty="0"/>
              <a:t>No significant differences by disability status</a:t>
            </a:r>
          </a:p>
          <a:p>
            <a:endParaRPr lang="en-US" dirty="0"/>
          </a:p>
          <a:p>
            <a:r>
              <a:rPr lang="en-US" dirty="0"/>
              <a:t>Majority spend more than two hours per day on social media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93" y="2720232"/>
            <a:ext cx="7299960" cy="366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83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67" y="2603500"/>
            <a:ext cx="7186479" cy="3416300"/>
          </a:xfrm>
        </p:spPr>
      </p:pic>
    </p:spTree>
    <p:extLst>
      <p:ext uri="{BB962C8B-B14F-4D97-AF65-F5344CB8AC3E}">
        <p14:creationId xmlns:p14="http://schemas.microsoft.com/office/powerpoint/2010/main" val="2628629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Cyberbullying prevalence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About 1 /3 of SWD experienced cyberbullying in the past year, compared to 20% of students without disabilities.</a:t>
            </a:r>
          </a:p>
          <a:p>
            <a:pPr lvl="1"/>
            <a:r>
              <a:rPr lang="en-US" dirty="0"/>
              <a:t>20% SWD are victims only (13% without disabilities)</a:t>
            </a:r>
          </a:p>
          <a:p>
            <a:pPr lvl="1"/>
            <a:r>
              <a:rPr lang="en-US" dirty="0"/>
              <a:t>3% SWD are perpetrators only (2% without)</a:t>
            </a:r>
          </a:p>
          <a:p>
            <a:pPr lvl="1"/>
            <a:r>
              <a:rPr lang="en-US" dirty="0"/>
              <a:t>8% SWD are both (4% without)</a:t>
            </a:r>
          </a:p>
          <a:p>
            <a:endParaRPr lang="en-US" dirty="0"/>
          </a:p>
          <a:p>
            <a:r>
              <a:rPr lang="en-US" dirty="0"/>
              <a:t>When controlling for other factors, SWD experience cyberbullying at 1.8x the rate of students without disabilities.</a:t>
            </a:r>
          </a:p>
        </p:txBody>
      </p:sp>
    </p:spTree>
    <p:extLst>
      <p:ext uri="{BB962C8B-B14F-4D97-AF65-F5344CB8AC3E}">
        <p14:creationId xmlns:p14="http://schemas.microsoft.com/office/powerpoint/2010/main" val="3575148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Cyberbullying and depressive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926" y="2768593"/>
            <a:ext cx="8761412" cy="3416300"/>
          </a:xfrm>
        </p:spPr>
        <p:txBody>
          <a:bodyPr/>
          <a:lstStyle/>
          <a:p>
            <a:r>
              <a:rPr lang="en-US" dirty="0"/>
              <a:t>During the past 12 months, did you ever feel so sad or hopeless every day for two weeks or more in a row that you stopped doing some usual activities?</a:t>
            </a:r>
          </a:p>
          <a:p>
            <a:r>
              <a:rPr lang="en-US" dirty="0"/>
              <a:t>There is a link between cyberbullying involvement and depressive symptoms for all students.</a:t>
            </a:r>
          </a:p>
          <a:p>
            <a:r>
              <a:rPr lang="en-US" dirty="0"/>
              <a:t> Students involved in cyberbullying – as a victim, perpetrator, or both – are more likely to experience depression than students who do not experience cyberbullying at all.</a:t>
            </a:r>
          </a:p>
          <a:p>
            <a:pPr lvl="1"/>
            <a:r>
              <a:rPr lang="en-US" dirty="0"/>
              <a:t>34%, 24%, and 41% respectively vs. 13%</a:t>
            </a:r>
          </a:p>
        </p:txBody>
      </p:sp>
    </p:spTree>
    <p:extLst>
      <p:ext uri="{BB962C8B-B14F-4D97-AF65-F5344CB8AC3E}">
        <p14:creationId xmlns:p14="http://schemas.microsoft.com/office/powerpoint/2010/main" val="11677698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RUDERMAN THEMES">
      <a:dk1>
        <a:srgbClr val="021829"/>
      </a:dk1>
      <a:lt1>
        <a:srgbClr val="FFFFFF"/>
      </a:lt1>
      <a:dk2>
        <a:srgbClr val="92D3C9"/>
      </a:dk2>
      <a:lt2>
        <a:srgbClr val="FFFFFF"/>
      </a:lt2>
      <a:accent1>
        <a:srgbClr val="00536E"/>
      </a:accent1>
      <a:accent2>
        <a:srgbClr val="EBD069"/>
      </a:accent2>
      <a:accent3>
        <a:srgbClr val="EF7A24"/>
      </a:accent3>
      <a:accent4>
        <a:srgbClr val="C1D82F"/>
      </a:accent4>
      <a:accent5>
        <a:srgbClr val="5F9BAF"/>
      </a:accent5>
      <a:accent6>
        <a:srgbClr val="92D3C9"/>
      </a:accent6>
      <a:hlink>
        <a:srgbClr val="00536E"/>
      </a:hlink>
      <a:folHlink>
        <a:srgbClr val="92D3C9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831</Words>
  <Application>Microsoft Office PowerPoint</Application>
  <PresentationFormat>Widescreen</PresentationFormat>
  <Paragraphs>91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Ion Boardroom</vt:lpstr>
      <vt:lpstr> Social Media, Cyberbullying, and Mental Health: A Comparison of Adolescents With and Without Disabilities  A Ruderman Family Foundation White Paper  </vt:lpstr>
      <vt:lpstr>About the Ruderman Family Foundation</vt:lpstr>
      <vt:lpstr>Why cyberbullying?</vt:lpstr>
      <vt:lpstr>Where is disability?</vt:lpstr>
      <vt:lpstr>Current study</vt:lpstr>
      <vt:lpstr>Social media usage</vt:lpstr>
      <vt:lpstr>Exclusion</vt:lpstr>
      <vt:lpstr>Cyberbullying prevalence</vt:lpstr>
      <vt:lpstr>Cyberbullying and depressive symptoms</vt:lpstr>
      <vt:lpstr>Cyberbullying and depressive symptoms</vt:lpstr>
      <vt:lpstr>Similar pattern for suicidality</vt:lpstr>
      <vt:lpstr>Similar pattern for suicidality</vt:lpstr>
      <vt:lpstr>Why harsher impact for SWD?</vt:lpstr>
      <vt:lpstr>Is there a bright side?</vt:lpstr>
      <vt:lpstr>What are the implications?</vt:lpstr>
      <vt:lpstr>Conclusions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space</dc:title>
  <dc:creator>Jenny Sichel</dc:creator>
  <cp:lastModifiedBy>Lilia Melikechi</cp:lastModifiedBy>
  <cp:revision>122</cp:revision>
  <cp:lastPrinted>2019-05-08T13:27:31Z</cp:lastPrinted>
  <dcterms:created xsi:type="dcterms:W3CDTF">2018-10-29T15:45:55Z</dcterms:created>
  <dcterms:modified xsi:type="dcterms:W3CDTF">2020-03-03T18:12:25Z</dcterms:modified>
</cp:coreProperties>
</file>