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7C888-26CB-4DB1-A91D-14C72495E5A1}" v="4" dt="2020-10-21T17:53:11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rsuit.unimelb.edu.au/articles/domestic-violence-isolation-and-covid-19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D8B6BD-2BAD-4C98-A2F5-679F7B2CD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2504" y="512238"/>
            <a:ext cx="6879101" cy="3161349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Arc of Massachusetts Update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b="1" dirty="0"/>
            </a:br>
            <a: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Issues </a:t>
            </a:r>
            <a:r>
              <a:rPr lang="en-US" sz="3200" i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Face: </a:t>
            </a:r>
            <a:b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i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 2021 Budget for Persons with Autism and other Intellectual and Developmental Disabilities</a:t>
            </a:r>
            <a:endParaRPr lang="en-US" sz="32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12281-B818-4F67-ACB5-0D19EB1F0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n-US" sz="1900">
                <a:solidFill>
                  <a:schemeClr val="tx1">
                    <a:lumMod val="85000"/>
                    <a:lumOff val="15000"/>
                  </a:schemeClr>
                </a:solidFill>
              </a:rPr>
              <a:t>Maura Sullivan</a:t>
            </a:r>
          </a:p>
          <a:p>
            <a:r>
              <a:rPr lang="en-US" sz="1900">
                <a:solidFill>
                  <a:schemeClr val="tx1">
                    <a:lumMod val="85000"/>
                    <a:lumOff val="15000"/>
                  </a:schemeClr>
                </a:solidFill>
              </a:rPr>
              <a:t>Dir of gov affairs and operation house call</a:t>
            </a:r>
          </a:p>
          <a:p>
            <a:r>
              <a:rPr lang="en-US" sz="1900">
                <a:solidFill>
                  <a:schemeClr val="tx1">
                    <a:lumMod val="85000"/>
                    <a:lumOff val="15000"/>
                  </a:schemeClr>
                </a:solidFill>
              </a:rPr>
              <a:t>October 2020</a:t>
            </a:r>
          </a:p>
        </p:txBody>
      </p:sp>
      <p:pic>
        <p:nvPicPr>
          <p:cNvPr id="5" name="Picture 4" descr="A large building&#10;&#10;Description automatically generated">
            <a:extLst>
              <a:ext uri="{FF2B5EF4-FFF2-40B4-BE49-F238E27FC236}">
                <a16:creationId xmlns:a16="http://schemas.microsoft.com/office/drawing/2014/main" id="{B723611C-BCD9-4FCE-ACD2-78C9F55792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8" r="6826" b="-3"/>
          <a:stretch/>
        </p:blipFill>
        <p:spPr>
          <a:xfrm>
            <a:off x="633999" y="620720"/>
            <a:ext cx="4001315" cy="508693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AB8ECB2-FB64-476F-A62F-36D68C8C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9CEAD5-ED2F-4675-9E4C-80B8A0E8A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101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F81D86-BDBA-477C-B7DD-8D359BB99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401A0-2081-4D47-AE35-CFE33921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69" y="139207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The Arc advocates for…</a:t>
            </a:r>
          </a:p>
        </p:txBody>
      </p:sp>
      <p:pic>
        <p:nvPicPr>
          <p:cNvPr id="5" name="Picture 4" descr="A picture containing indoor, table, computer, computer&#10;&#10;Description automatically generated">
            <a:extLst>
              <a:ext uri="{FF2B5EF4-FFF2-40B4-BE49-F238E27FC236}">
                <a16:creationId xmlns:a16="http://schemas.microsoft.com/office/drawing/2014/main" id="{1FB737E5-ED8F-4CE4-AAB1-FD358F4F08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90"/>
          <a:stretch/>
        </p:blipFill>
        <p:spPr>
          <a:xfrm>
            <a:off x="633999" y="640081"/>
            <a:ext cx="4001315" cy="531440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5F3E9C-EF11-4F8F-A621-399C7A3E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E6BE2-7D7E-46F7-A4B5-EB5A09754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375162"/>
            <a:ext cx="7044953" cy="367018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aintaining all of the Governor’s Revised FY’2021 Budget recommendation, which mainly reflects the Governor’s January proposal.  </a:t>
            </a:r>
          </a:p>
          <a:p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due to COVID pandemic there are significant additions to the budget that must be secured in addition to addressing a reduction of $34 Million in day/employment services. </a:t>
            </a:r>
          </a:p>
          <a:p>
            <a:r>
              <a:rPr lang="en-US" sz="2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</a:t>
            </a: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ensure a stable safety net and support families and prevent day program closures. Sustaining our services for future is critical.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AA064E-5F6E-4024-BC28-EDDC3DFC7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B29638-4838-4B9B-B9DB-96E542BAF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432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B5CCD9-8336-40AA-8891-FFBCE1D8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808" y="523684"/>
            <a:ext cx="4051495" cy="1450757"/>
          </a:xfrm>
        </p:spPr>
        <p:txBody>
          <a:bodyPr>
            <a:normAutofit/>
          </a:bodyPr>
          <a:lstStyle/>
          <a:p>
            <a:r>
              <a:rPr lang="en-US" sz="4000" dirty="0"/>
              <a:t>DDS Day Programs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42E61-C0EF-4B5B-90E2-C31D94F16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929" y="2152187"/>
            <a:ext cx="4652050" cy="431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(DDS) Day and Employment line item (5920-2025) is short by 13.4% or equal to the estimated loss of services to </a:t>
            </a:r>
            <a:r>
              <a:rPr lang="en-US" sz="1800" i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approximately 1,500 people </a:t>
            </a: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and must reflect the original 2021 request of $253,891,529 (restore $34 Mil).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It’s also critical that the administration also allow billing at rates for these services which match typical utilization in range of 95% (pre-COVID).  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The infection control regulations and transportation limitations do result in higher costs per person.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803B29-17BB-4E14-A36C-8EFE5DAAA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6864"/>
              </p:ext>
            </p:extLst>
          </p:nvPr>
        </p:nvGraphicFramePr>
        <p:xfrm>
          <a:off x="633999" y="904622"/>
          <a:ext cx="6327331" cy="478532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688764">
                  <a:extLst>
                    <a:ext uri="{9D8B030D-6E8A-4147-A177-3AD203B41FA5}">
                      <a16:colId xmlns:a16="http://schemas.microsoft.com/office/drawing/2014/main" val="1322138935"/>
                    </a:ext>
                  </a:extLst>
                </a:gridCol>
                <a:gridCol w="2638567">
                  <a:extLst>
                    <a:ext uri="{9D8B030D-6E8A-4147-A177-3AD203B41FA5}">
                      <a16:colId xmlns:a16="http://schemas.microsoft.com/office/drawing/2014/main" val="3344460646"/>
                    </a:ext>
                  </a:extLst>
                </a:gridCol>
              </a:tblGrid>
              <a:tr h="79755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Day and Day Habilitation - August 4 agencies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940775"/>
                  </a:ext>
                </a:extLst>
              </a:tr>
              <a:tr h="79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Billing -Revenue 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Expense </a:t>
                      </a:r>
                      <a:endParaRPr lang="en-US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40303"/>
                  </a:ext>
                </a:extLst>
              </a:tr>
              <a:tr h="79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102,596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166,950</a:t>
                      </a:r>
                      <a:endParaRPr lang="en-US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439972"/>
                  </a:ext>
                </a:extLst>
              </a:tr>
              <a:tr h="79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39,897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118,701</a:t>
                      </a:r>
                      <a:endParaRPr lang="en-US" sz="2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77545"/>
                  </a:ext>
                </a:extLst>
              </a:tr>
              <a:tr h="79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344,937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615,379</a:t>
                      </a:r>
                      <a:endParaRPr lang="en-US" sz="23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719783"/>
                  </a:ext>
                </a:extLst>
              </a:tr>
              <a:tr h="79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  <a:effectLst/>
                        </a:rPr>
                        <a:t>562,798</a:t>
                      </a:r>
                      <a:endParaRPr lang="en-US" sz="2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2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842,513</a:t>
                      </a:r>
                      <a:endParaRPr lang="en-US" sz="23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383" marR="195830" marT="195830" marB="195830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68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3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F7E42D-8B5A-4FC8-81CD-9E60171F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B2E021-716C-45F6-8225-5494E6AE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" y="-395731"/>
            <a:ext cx="3796182" cy="182512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Residential, Families and Individuals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95600-3D67-44AB-9FAA-C5132C0B5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17" y="1825129"/>
            <a:ext cx="3601758" cy="45160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COVID pandemic has had a devasting impact on our community. 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now realize that additional COVID related costs in residential services and for families or individuals living semi-independently are NOT covered in the revised budget. 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situation has worsened since early summer.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Families need more! Food insecurity, Behavior supports, mental health, </a:t>
            </a:r>
            <a:endParaRPr lang="en-US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3AD5A7-0282-4704-BA96-BCD839375E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052" r="-1" b="-1"/>
          <a:stretch/>
        </p:blipFill>
        <p:spPr bwMode="auto">
          <a:xfrm>
            <a:off x="4075043" y="10"/>
            <a:ext cx="811127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C04651D-B9F4-4935-A02D-364153FBD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280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822A-D01F-492E-BE95-F79A15C5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budget concerns, covid-19 expenses and beyond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BC41D-323A-42BE-ADEE-112579856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1050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Special Education Circuit Breaker</a:t>
            </a:r>
            <a:r>
              <a:rPr lang="en-US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DESE-DDS</a:t>
            </a:r>
            <a:endParaRPr lang="en-US" sz="24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Support, </a:t>
            </a:r>
            <a:endParaRPr lang="en-US" sz="24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POS Reserve funding 1/21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  <a:cs typeface="Times New Roman" panose="02020603050405020304" pitchFamily="18" charset="0"/>
              </a:rPr>
              <a:t>Covid-19 specific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Surge capacity staffing, testing PPE, </a:t>
            </a:r>
            <a:r>
              <a:rPr lang="en-US" sz="2400" dirty="0">
                <a:cs typeface="Arial" panose="020B0604020202020204" pitchFamily="34" charset="0"/>
              </a:rPr>
              <a:t>Workforce shortage and compensation.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Beyond Covid-19</a:t>
            </a: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How do we facilitate a transition to a new way of providing services? How do we ensure there are no limitations in supporting personal preferences and community connections? The Arc is positioning to help bridge this transition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40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person, child, young, child&#10;&#10;Description automatically generated">
            <a:extLst>
              <a:ext uri="{FF2B5EF4-FFF2-40B4-BE49-F238E27FC236}">
                <a16:creationId xmlns:a16="http://schemas.microsoft.com/office/drawing/2014/main" id="{306D1E1B-A104-48FD-9545-A421902501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960" b="30790"/>
          <a:stretch/>
        </p:blipFill>
        <p:spPr>
          <a:xfrm>
            <a:off x="-3155" y="-6151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901FBB-9685-400A-868E-18F7C382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218" y="457200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Federal update: stimulus rumblings grow, </a:t>
            </a:r>
            <a:r>
              <a:rPr lang="en-US" b="1" u="sng" dirty="0">
                <a:solidFill>
                  <a:srgbClr val="FFFFFF"/>
                </a:solidFill>
              </a:rPr>
              <a:t>perhaps</a:t>
            </a:r>
            <a:r>
              <a:rPr lang="en-US" b="1" dirty="0">
                <a:solidFill>
                  <a:srgbClr val="FFFFFF"/>
                </a:solidFill>
              </a:rPr>
              <a:t> a robust compromise. Less than House, but still large. Follow @TheArcUS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71767D-5FF7-4508-B8B7-BB60FF3AB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4E89C94-E462-4566-A15A-32835FD68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5F4A20-71FB-4A26-92E2-89DED4926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1DC056-3978-40DE-AA86-329F926E2D90}"/>
              </a:ext>
            </a:extLst>
          </p:cNvPr>
          <p:cNvSpPr txBox="1"/>
          <p:nvPr/>
        </p:nvSpPr>
        <p:spPr>
          <a:xfrm rot="19721808">
            <a:off x="4287643" y="207944"/>
            <a:ext cx="2139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VOTE! </a:t>
            </a:r>
          </a:p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Ellen Taverna </a:t>
            </a:r>
          </a:p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noon today </a:t>
            </a:r>
          </a:p>
          <a:p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voting info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4C0279-C8C9-43CC-8832-4174D72E4019}"/>
              </a:ext>
            </a:extLst>
          </p:cNvPr>
          <p:cNvSpPr/>
          <p:nvPr/>
        </p:nvSpPr>
        <p:spPr>
          <a:xfrm>
            <a:off x="3977475" y="153869"/>
            <a:ext cx="2759605" cy="172278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1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688A3-B748-48AD-BBC0-D8AD173F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991" y="556089"/>
            <a:ext cx="3716124" cy="4499616"/>
          </a:xfrm>
        </p:spPr>
        <p:txBody>
          <a:bodyPr anchor="ctr">
            <a:normAutofit/>
          </a:bodyPr>
          <a:lstStyle/>
          <a:p>
            <a:pPr algn="r"/>
            <a:r>
              <a:rPr lang="en-US" sz="4400" dirty="0"/>
              <a:t>Not all bad news – our community and organizational advocacy has impact!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5C571-3F0F-4F03-A99A-0D98CD9F0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270" y="1259856"/>
            <a:ext cx="6202030" cy="5724040"/>
          </a:xfrm>
        </p:spPr>
        <p:txBody>
          <a:bodyPr anchor="ctr"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Arial" panose="020B0604020202020204" pitchFamily="34" charset="0"/>
              </a:rPr>
              <a:t>Funding gains during crisis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Over 30,000 emails sent regarding state safety net, pay equity and health equity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Abuse Registry passed in 2020 and </a:t>
            </a:r>
            <a:r>
              <a:rPr lang="en-US" sz="2400" b="1" dirty="0">
                <a:cs typeface="Arial" panose="020B0604020202020204" pitchFamily="34" charset="0"/>
              </a:rPr>
              <a:t>funded</a:t>
            </a:r>
            <a:r>
              <a:rPr lang="en-US" sz="2400" dirty="0"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DDS communication weekly, with others in administration as needed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Virtual meetings with State House leadership and over 120 legislators reached personally in September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Federal delegation outreach/education and funding/policy work with CMS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Nearly 100 webinars offered since March and more coming with a new schedule, focus groups – new focus on T22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Healthcare triage training site takes off and OHC pivots, add hundreds and begins a pilot with Harvard.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cs typeface="Arial" panose="020B0604020202020204" pitchFamily="34" charset="0"/>
            </a:endParaRPr>
          </a:p>
          <a:p>
            <a:endParaRPr lang="en-US" sz="1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DFED50-E62A-4BF7-9D98-D16C02C10922}"/>
              </a:ext>
            </a:extLst>
          </p:cNvPr>
          <p:cNvSpPr/>
          <p:nvPr/>
        </p:nvSpPr>
        <p:spPr>
          <a:xfrm>
            <a:off x="1135639" y="4870676"/>
            <a:ext cx="3286539" cy="1431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www.thearcofmass.org/covid19</a:t>
            </a:r>
          </a:p>
        </p:txBody>
      </p:sp>
    </p:spTree>
    <p:extLst>
      <p:ext uri="{BB962C8B-B14F-4D97-AF65-F5344CB8AC3E}">
        <p14:creationId xmlns:p14="http://schemas.microsoft.com/office/powerpoint/2010/main" val="30020375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527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Retrospect</vt:lpstr>
      <vt:lpstr>  The Arc of Massachusetts Update  Summary of Issues we Face:   FY 2021 Budget for Persons with Autism and other Intellectual and Developmental Disabilities</vt:lpstr>
      <vt:lpstr>The Arc advocates for…</vt:lpstr>
      <vt:lpstr>DDS Day Programs </vt:lpstr>
      <vt:lpstr>Residential, Families and Individuals</vt:lpstr>
      <vt:lpstr>Other budget concerns, covid-19 expenses and beyond </vt:lpstr>
      <vt:lpstr>Federal update: stimulus rumblings grow, perhaps a robust compromise. Less than House, but still large. Follow @TheArcUS</vt:lpstr>
      <vt:lpstr>Not all bad news – our community and organizational advocacy has impact!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Arc of Massachusetts Update  Summary of Issues we Face:   FY 2021 Budget for Persons with Autism and other Intellectual and Developmental Disabilities</dc:title>
  <dc:creator>Maura Sullivan</dc:creator>
  <cp:lastModifiedBy>Johanne Pino</cp:lastModifiedBy>
  <cp:revision>2</cp:revision>
  <dcterms:created xsi:type="dcterms:W3CDTF">2020-10-21T17:47:58Z</dcterms:created>
  <dcterms:modified xsi:type="dcterms:W3CDTF">2020-10-22T14:36:19Z</dcterms:modified>
</cp:coreProperties>
</file>